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7DD4C-C120-4B66-A21B-F516CBC4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C63561-43DA-48D1-95FB-3E77347DF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AB4BD5-5D47-40EB-A617-8D345D68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746DC0-D48E-4B8A-B0A7-ACF97AE4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D277C9-2636-4DD1-9B21-186587A6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54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B7B07-D1C3-4BC7-B96F-12459ADC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B89F77-7953-4369-A5FE-95936DF4C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5F8839-51A1-452F-AF93-2D591090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1C8D41-E781-4763-8EF4-DEA35452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0331C-D65A-43D9-BCD0-7267D5F73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2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FEC0D-FAC4-48AF-979F-54C9360BD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F6B3FA-C47A-4611-B898-ADA18003A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8B2AC0-1835-4F6D-83C8-ED6537C5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56A2A-B352-471B-9818-59456E00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999904-432F-4EA5-95C1-1889B2E5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06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7F56C-1618-4F6A-BA2D-24C923F07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33B033-03BB-4ED2-A7F9-E1BADEEA5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2FC15B-CAEA-4430-AB7C-1177713C3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BEC729-C926-4F1F-8B47-1531EAB8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8DE222-55A6-4AD2-B5AA-CCD342E45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90D4C6-3AD2-4BE9-B145-FE01C834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51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B57A6-06C9-4147-9BED-A4143BDA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CDB5D-09F9-4051-8D12-4D8F13126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9D52BF-D271-4AD0-BABA-3A910768F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59AC97-3E98-45DC-AEA3-83EF9E827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F3BD36-5D03-4BD5-9F54-E85EFD5EF9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04D951-88C3-4F66-BF7F-E29E6D71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B720C9-9875-484E-A8B1-625D1470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37A4DB-1ABF-405A-9B7D-2E8F9C7D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7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53DB8-1C29-4D20-B956-CE9FDD50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028AF0-D286-49AB-A7D8-DF611A5D6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B798F8-8530-409E-B7F8-7E782D1F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3FACBE-02BE-44B7-A08D-9A99BBC7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9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F538EE-7E3D-4BAB-B2C3-CCFCD9F0A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DE87F9-5C72-40E2-A86C-4F141A3F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7AADCC-A465-458F-B8C2-AEE3382F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2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9AF0E-CFEB-4F99-AFA8-DE96AE0E6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F6C3E8-E54E-4E3C-BDE8-AE475CC73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67AA97-3A59-4DD3-A253-01C709637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44BC53-CC2C-4365-B321-5C1574C4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9864AC-9B80-4C10-9EC4-E2779C071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F8D97-830A-486B-AE27-35EB356D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37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A6192-1948-4823-9BB4-C9CB2CC66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59C3D9-FFA0-453B-8FEB-73368F635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5C4042-054C-4488-B470-9D12D5EC6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359398-E821-47DB-9BDF-B17F356D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EAD242-0103-4C7B-9570-3FA0A281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68D2BE-13CD-453D-B26F-2A745842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08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B2FDE-E58B-43AE-90CD-3B258E80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D68284-A859-4241-9231-512B3DA1A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919474-32FF-4B1B-9ED1-4EF6627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F215FE-422B-436F-970D-A58F659B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94E65C-A45D-4F01-B76C-755BED7E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9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97F258-856D-44E2-B262-44D3EC03F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B61E7C-068A-44E6-90DF-2E42FA99C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47B63-B590-4811-A7DC-18C86AB8B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6B55F3-C6BB-42E3-BDF2-BBCBC367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55F5CD-C382-4C03-A5FE-67FE4EE67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0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3CEF1-30EF-4579-8563-A64FD08E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B488F-4D6D-43D2-B15E-D19C1361F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C490F1-BF20-459F-A3B2-1005A4344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5AEB3-5E11-4B3D-86DC-5ED039454004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F2399F-ECBE-454A-8A98-5A32BEB48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22BCB4-7656-4008-AA77-DCB8B4EDC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DB491-B5FF-4059-B92F-00DF876FC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20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5F703-290D-4B75-AA50-139F23136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5" y="285749"/>
            <a:ext cx="7529513" cy="2357437"/>
          </a:xfrm>
        </p:spPr>
        <p:txBody>
          <a:bodyPr>
            <a:noAutofit/>
          </a:bodyPr>
          <a:lstStyle/>
          <a:p>
            <a:r>
              <a:rPr lang="ru-RU" sz="20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инклюзивного высшего образования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«Российский государственный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социальных технологий»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ВОЛГОГРАДСКИЙ ФИЛИАЛ ФГБОУ ИВО «РГУ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СоцТех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подготовку по специальности</a:t>
            </a:r>
            <a:endParaRPr lang="ru-RU" sz="2000" dirty="0">
              <a:solidFill>
                <a:srgbClr val="005B7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B02BA5-6CEA-4EEC-A9BB-E4A598796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9773" y="3278977"/>
            <a:ext cx="4572000" cy="48418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21.02.19 Землеустройство</a:t>
            </a:r>
            <a:endParaRPr lang="ru-RU" altLang="ru-RU" sz="4000" b="1" dirty="0">
              <a:solidFill>
                <a:srgbClr val="005B7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1ED8EF-C3DE-4745-AA07-E5ABDA8AC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4" y="2915090"/>
            <a:ext cx="1289399" cy="12119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EE8ED8-A13D-4585-8480-E90EC986D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" y="4274438"/>
            <a:ext cx="5314951" cy="2481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A4AC6F8-64D7-4395-9411-CC9B694E1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1" y="4274438"/>
            <a:ext cx="5314951" cy="2481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224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E82F5-F8DC-4207-AD54-BB22F8D7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2" y="399258"/>
            <a:ext cx="7643812" cy="735013"/>
          </a:xfrm>
        </p:spPr>
        <p:txBody>
          <a:bodyPr>
            <a:normAutofit/>
          </a:bodyPr>
          <a:lstStyle/>
          <a:p>
            <a:r>
              <a:rPr lang="ru-RU" sz="3200" b="1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</a:t>
            </a:r>
            <a:r>
              <a:rPr lang="ru-RU" sz="3200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специальности</a:t>
            </a:r>
            <a:endParaRPr lang="ru-RU" sz="3200" u="sng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21351F-B660-4F29-9152-494897337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3075" y="1339846"/>
            <a:ext cx="8705850" cy="3103563"/>
          </a:xfrm>
        </p:spPr>
        <p:txBody>
          <a:bodyPr>
            <a:normAutofit/>
          </a:bodyPr>
          <a:lstStyle/>
          <a:p>
            <a:pPr>
              <a:buFont typeface="Wingdings 3" pitchFamily="18" charset="2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Квалификация выпускника - </a:t>
            </a:r>
            <a:r>
              <a:rPr lang="ru-RU" altLang="ru-RU" sz="2400" b="1" i="1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специалист по землеустройству.</a:t>
            </a:r>
          </a:p>
          <a:p>
            <a:pPr algn="ctr">
              <a:buFont typeface="Wingdings 3" pitchFamily="18" charset="2"/>
              <a:buNone/>
            </a:pPr>
            <a:endParaRPr lang="ru-RU" altLang="ru-RU" sz="2400" dirty="0">
              <a:solidFill>
                <a:srgbClr val="005B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3" pitchFamily="18" charset="2"/>
              <a:buNone/>
            </a:pP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3" pitchFamily="18" charset="2"/>
              <a:buNone/>
            </a:pPr>
            <a:r>
              <a:rPr lang="ru-RU" altLang="ru-RU" sz="2400" b="1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Сроки обучения по очной форме:</a:t>
            </a:r>
          </a:p>
          <a:p>
            <a:pPr>
              <a:buClr>
                <a:srgbClr val="005B70"/>
              </a:buClr>
              <a:buFont typeface="Wingdings" pitchFamily="2" charset="2"/>
              <a:buChar char="ü"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на базе 9 классов – 3 года 10 месяцев.</a:t>
            </a:r>
          </a:p>
          <a:p>
            <a:pPr>
              <a:buClr>
                <a:srgbClr val="005B70"/>
              </a:buClr>
              <a:buFont typeface="Wingdings" pitchFamily="2" charset="2"/>
              <a:buChar char="ü"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на базе 11 классов – 2 года 10 месяцев.</a:t>
            </a:r>
          </a:p>
          <a:p>
            <a:pPr>
              <a:buFont typeface="Wingdings 3" pitchFamily="18" charset="2"/>
              <a:buNone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43DE94-D667-4018-95CF-C40DD36F8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325" y="4253709"/>
            <a:ext cx="4126708" cy="250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94088D-98F4-4C84-81D8-D61C4D711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67" y="4253709"/>
            <a:ext cx="4126708" cy="250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1371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8D4E38-3C5C-4FE0-A1F5-6754F6293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962" y="1210470"/>
            <a:ext cx="10506075" cy="236140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Землеустройство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мероприятий по изучению состояния земель, планированию и организации рационального использования земель и их охраны, образованию новых и упорядочению существующих объектов землеустройства и установлению их границ на местности, организации рационального использования гражданами и юридическими лицами земельных участков для осуществления сельскохозяйственного производства.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FA150E-0656-4D2B-82B8-7835C4613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126" y="3614741"/>
            <a:ext cx="8617745" cy="280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85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7B8852F-2DB3-4A32-AD3D-7B6D4EFA6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331" y="1253331"/>
            <a:ext cx="9177338" cy="230425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землеустройству </a:t>
            </a: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организационно-технические работы в области землеустройства: топографическую съемку, измерение и межевание земель, ведение градостроительного кадастра,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проведение технической инвентаризации объектов недвижимости,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вносить данные в реестры информационных систем различного назначения.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C61336-A551-4590-8843-648859399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99" y="3714750"/>
            <a:ext cx="9619002" cy="2304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861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25C05-E0F3-4995-AD58-87B8BDD4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088" y="236537"/>
            <a:ext cx="7272338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которыми должен обладать специалист по землеустройству:</a:t>
            </a:r>
            <a:endParaRPr lang="ru-RU" sz="3200" b="1" u="sng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470BF0-5998-403B-96FF-008233EA6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7300"/>
            <a:ext cx="5257800" cy="2317750"/>
          </a:xfrm>
        </p:spPr>
        <p:txBody>
          <a:bodyPr>
            <a:normAutofit/>
          </a:bodyPr>
          <a:lstStyle/>
          <a:p>
            <a:pPr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пространственное мышление;</a:t>
            </a:r>
          </a:p>
          <a:p>
            <a:pPr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 хорошая зрительная память;</a:t>
            </a:r>
          </a:p>
          <a:p>
            <a:pPr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 ответственность;</a:t>
            </a:r>
          </a:p>
          <a:p>
            <a:pPr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 аккуратность;</a:t>
            </a:r>
          </a:p>
          <a:p>
            <a:pPr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 организованность.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94F50D-5D82-4106-9760-144F6998F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863" y="1873784"/>
            <a:ext cx="4071937" cy="362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75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22C8A-C1C2-4301-822F-BAC9BCFDD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25" y="265112"/>
            <a:ext cx="8639175" cy="103505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землеустройству должен обладать рядом навыков и умений, а именно:</a:t>
            </a:r>
            <a:endParaRPr lang="ru-RU" sz="3200" u="sng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32E4FA-1B41-41F7-ABDA-11B8A62CB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127" y="1462881"/>
            <a:ext cx="9379745" cy="3475038"/>
          </a:xfrm>
        </p:spPr>
        <p:txBody>
          <a:bodyPr>
            <a:normAutofit/>
          </a:bodyPr>
          <a:lstStyle/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владеть техникой выполнения работ, связанных с землеустройством;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 законодательство, регулирующее земельную, природоохранную деятельность;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применять противоэрозийные системы;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владеть способами освоения новых земель и улучшения свойств существующих;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 правила подготовки и оформления документации;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sz="2400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уметь использовать технические инструменты для проведения геодезических работ и др.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156263-F674-49C6-AC72-A0378F769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4572000"/>
            <a:ext cx="4286253" cy="218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82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E4698-1E2F-4887-ACEE-FDD6DECBA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450" y="293689"/>
            <a:ext cx="8048625" cy="1106488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профессиональной деятельности выпускников специальности:</a:t>
            </a:r>
            <a:endParaRPr lang="ru-RU" sz="3200" u="sng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EB6FC3-6969-422F-A5DC-6233CD966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006" y="1511300"/>
            <a:ext cx="9805988" cy="3475038"/>
          </a:xfrm>
        </p:spPr>
        <p:txBody>
          <a:bodyPr>
            <a:normAutofit/>
          </a:bodyPr>
          <a:lstStyle/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подготовка, планирование и выполнение полевых и камеральных работ по инженерно-геодезическим изысканиям;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технической инвентаризации и технической оценки объектов недвижимости;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вспомогательная деятельность в сфере государственного кадастрового учета и (или) государственной регистрации прав на объекты недвижимости, определения кадастровой стоимости;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контроля использования и охраны земельных ресурсов и окружающей среды, мониторинг земель.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480E22-5FE4-44E9-A209-494338B64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4541840"/>
            <a:ext cx="4618041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7289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01CC3-F8A6-4E4C-B0DD-65E1EF9B8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538" y="242891"/>
            <a:ext cx="8843963" cy="1843088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Изучаемые дисциплины и профессиональные модули</a:t>
            </a:r>
            <a:br>
              <a:rPr lang="ru-RU" sz="3200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(общепрофессиональный и профессиональный циклы)</a:t>
            </a:r>
            <a:endParaRPr lang="ru-RU" sz="3200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A812F0-60F2-4538-900A-3C4D51B73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858" y="2071691"/>
            <a:ext cx="5779294" cy="3416320"/>
          </a:xfrm>
        </p:spPr>
        <p:txBody>
          <a:bodyPr>
            <a:noAutofit/>
          </a:bodyPr>
          <a:lstStyle/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Математические методы решения прикладных профессиональных задач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в профессиональной деятельности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геодезии и картографии, топографическая графика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геологии, геоморфологии, почвоведения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экономики организации, менеджмента и маркетинга</a:t>
            </a:r>
          </a:p>
          <a:p>
            <a:pPr marL="0" indent="-23040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  <a:buFont typeface="Wingdings 3"/>
              <a:buChar char=""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обеспечение профессиональной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C55294-A739-40E9-8931-82DAFE0E3E68}"/>
              </a:ext>
            </a:extLst>
          </p:cNvPr>
          <p:cNvSpPr/>
          <p:nvPr/>
        </p:nvSpPr>
        <p:spPr>
          <a:xfrm>
            <a:off x="5857876" y="2085979"/>
            <a:ext cx="62055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30400">
              <a:buClr>
                <a:srgbClr val="005B70"/>
              </a:buClr>
              <a:buFont typeface="Wingdings 3"/>
              <a:buChar char=""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ПМ.01 Подготовка, планирование и выполнение полевых и камеральных работ по инженерно-геодезическим изысканиям</a:t>
            </a:r>
          </a:p>
          <a:p>
            <a:pPr indent="-230400">
              <a:buClr>
                <a:srgbClr val="005B70"/>
              </a:buClr>
              <a:buFont typeface="Wingdings 3"/>
              <a:buChar char=""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ПМ.02 Проведение технической инвентаризации и технической оценки объектов недвижимости</a:t>
            </a:r>
          </a:p>
          <a:p>
            <a:pPr indent="-230400">
              <a:buClr>
                <a:srgbClr val="005B70"/>
              </a:buClr>
              <a:buFont typeface="Wingdings 3"/>
              <a:buChar char=""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ПМ.03 Вспомогательная деятельность в сфере государственного кадастрового учета и (или) государственной регистрации прав на объекты недвижимости, определения кадастровой стоимости</a:t>
            </a:r>
          </a:p>
          <a:p>
            <a:pPr indent="-230400">
              <a:buClr>
                <a:srgbClr val="005B70"/>
              </a:buClr>
              <a:buFont typeface="Wingdings 3"/>
              <a:buChar char=""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ПМ.04 Осуществление контроля использования и охраны земельных ресурсов и окружающей среды, мониторинг земель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A28E6A-5A2D-48C5-BA8E-BD62E8F1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59" y="5488011"/>
            <a:ext cx="5369716" cy="1269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545778-2A60-4EC8-A4DD-43FF6AA99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463" y="5480867"/>
            <a:ext cx="6076949" cy="126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50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3D75A40-3FBE-4CD2-8E97-09304D176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405" y="633942"/>
            <a:ext cx="7977188" cy="200342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состояния земель, которое проводится в целях получения информации об их количественном и качественном состоянии, включает в себя следующие виды работ: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8DD52-B53E-4C56-A115-7B66BCB4F6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153" b="-1950"/>
          <a:stretch/>
        </p:blipFill>
        <p:spPr>
          <a:xfrm>
            <a:off x="1637647" y="2657476"/>
            <a:ext cx="8916705" cy="356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72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03B00-B335-4834-8B98-732F600E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5700" y="379412"/>
            <a:ext cx="5962650" cy="849313"/>
          </a:xfrm>
        </p:spPr>
        <p:txBody>
          <a:bodyPr>
            <a:normAutofit/>
          </a:bodyPr>
          <a:lstStyle/>
          <a:p>
            <a:r>
              <a:rPr lang="ru-RU" sz="3200" b="1" u="sng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Преимущества специальности</a:t>
            </a:r>
            <a:endParaRPr lang="ru-RU" sz="3200" b="1" u="sng" dirty="0">
              <a:solidFill>
                <a:srgbClr val="005B7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E7B55F-62C7-4E89-A516-B75B20230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37" y="1282703"/>
            <a:ext cx="10106025" cy="3503613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</a:pPr>
            <a:r>
              <a:rPr lang="ru-RU" sz="2400" dirty="0">
                <a:solidFill>
                  <a:srgbClr val="151515"/>
                </a:solidFill>
                <a:latin typeface="Times New Roman" pitchFamily="18" charset="0"/>
                <a:cs typeface="Times New Roman" pitchFamily="18" charset="0"/>
              </a:rPr>
              <a:t>Специальность относится к числу востребованных.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</a:pPr>
            <a:r>
              <a:rPr lang="ru-RU" sz="24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Работа специалистов по землеустройству хорошо оплачивается. </a:t>
            </a:r>
            <a:endParaRPr lang="ru-RU" sz="2400" dirty="0">
              <a:solidFill>
                <a:srgbClr val="15151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</a:pPr>
            <a:r>
              <a:rPr lang="ru-RU" sz="2400" dirty="0">
                <a:solidFill>
                  <a:srgbClr val="151515"/>
                </a:solidFill>
                <a:latin typeface="Times New Roman" pitchFamily="18" charset="0"/>
                <a:cs typeface="Times New Roman" pitchFamily="18" charset="0"/>
              </a:rPr>
              <a:t>Существуют возможности выбора места работы в зависимости от личных предпочтений. 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Clr>
                <a:srgbClr val="005B70"/>
              </a:buClr>
            </a:pPr>
            <a:r>
              <a:rPr lang="ru-RU" sz="2400" b="1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Специалисты по землеустройству требуются в различных коммерческих и государственных учреждениях:</a:t>
            </a:r>
            <a:r>
              <a:rPr lang="ru-RU" sz="2400" dirty="0">
                <a:solidFill>
                  <a:srgbClr val="005B7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151515"/>
                </a:solidFill>
                <a:latin typeface="Times New Roman" pitchFamily="18" charset="0"/>
                <a:cs typeface="Times New Roman" pitchFamily="18" charset="0"/>
              </a:rPr>
              <a:t>юридических фирмах, занимающихся вопросами по земельным делам, проектных и научно-исследовательских институтах землеустройства, земельно-кадастровых палатах и пр.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B72BBF-DF39-461F-AD96-9FCF1AF38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068" y="4700588"/>
            <a:ext cx="3190876" cy="20632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93B22F-C67D-47C2-8E1F-F8562F96F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700588"/>
            <a:ext cx="5200650" cy="20632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007B94-DD90-4DBA-96AB-4CF2173A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2063" y="4700588"/>
            <a:ext cx="3195637" cy="206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12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507BC-67B7-47A7-A97F-52B5E82A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5613" y="228600"/>
            <a:ext cx="7686675" cy="1857375"/>
          </a:xfrm>
        </p:spPr>
        <p:txBody>
          <a:bodyPr>
            <a:normAutofit/>
          </a:bodyPr>
          <a:lstStyle/>
          <a:p>
            <a:pPr algn="ctr"/>
            <a:r>
              <a:rPr lang="ru-RU" sz="5300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Приходите к нам учиться!</a:t>
            </a:r>
            <a:br>
              <a:rPr lang="ru-RU" sz="8000" u="sng" dirty="0">
                <a:solidFill>
                  <a:srgbClr val="005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Землеустройство –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правильный выбор!</a:t>
            </a:r>
            <a:endParaRPr lang="ru-RU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DFD753-CE93-466B-A373-AB8F6733B4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2257425"/>
            <a:ext cx="7686675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2429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526</Words>
  <Application>Microsoft Office PowerPoint</Application>
  <PresentationFormat>Широкоэкранный</PresentationFormat>
  <Paragraphs>48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Wingdings 3</vt:lpstr>
      <vt:lpstr>Тема Office</vt:lpstr>
      <vt:lpstr>МИНИСТЕРСТВО НАУКИ И ВЫСШЕГО ОБРАЗОВАНИЯ РОССИЙСКОЙ ФЕДЕРАЦИИ Федеральное государственное бюджетное образовательное учреждение инклюзивного высшего образования «Российский государственный  университет социальных технологий» ВОЛГОГРАДСКИЙ ФИЛИАЛ ФГБОУ ИВО «РГУ СоцТех» осуществляет подготовку по специальности</vt:lpstr>
      <vt:lpstr>Общая характеристика специальности</vt:lpstr>
      <vt:lpstr>Презентация PowerPoint</vt:lpstr>
      <vt:lpstr>Презентация PowerPoint</vt:lpstr>
      <vt:lpstr>Качества, которыми должен обладать специалист по землеустройству:</vt:lpstr>
      <vt:lpstr>Специалист по землеустройству должен обладать рядом навыков и умений, а именно:</vt:lpstr>
      <vt:lpstr>Область профессиональной деятельности выпускников специальности:</vt:lpstr>
      <vt:lpstr>Изучаемые дисциплины и профессиональные модули (общепрофессиональный и профессиональный циклы)</vt:lpstr>
      <vt:lpstr>Презентация PowerPoint</vt:lpstr>
      <vt:lpstr>Преимущества специальности</vt:lpstr>
      <vt:lpstr>Приходите к нам учиться! Землеустройство –  это правильный выбор!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НАУКИ И ВЫСШЕГО ОБРАЗОВАНИЯ РОССИЙСКОЙ ФЕДЕРАЦИИ Федеральное государственное бюджетное образовательное учреждение инклюзивного высшего образования «Российский государственный  университет социальных технологий» ВОЛГОГРАДСКИЙ ФИЛИАЛ ФГБОУ ИВО «РГУ СоцТех» осуществляет подготовку по специальности</dc:title>
  <dc:creator>ОВ</dc:creator>
  <cp:lastModifiedBy>Я</cp:lastModifiedBy>
  <cp:revision>11</cp:revision>
  <dcterms:created xsi:type="dcterms:W3CDTF">2024-04-11T16:32:17Z</dcterms:created>
  <dcterms:modified xsi:type="dcterms:W3CDTF">2024-10-22T05:29:31Z</dcterms:modified>
</cp:coreProperties>
</file>