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2" r:id="rId6"/>
    <p:sldId id="264" r:id="rId7"/>
    <p:sldId id="265" r:id="rId8"/>
    <p:sldId id="267" r:id="rId9"/>
    <p:sldId id="271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14" y="-288"/>
      </p:cViewPr>
      <p:guideLst>
        <p:guide orient="horz" pos="216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AD691-48D2-4641-8377-BF8CCCC82537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hyperlink" Target="http://www.google.ru/url?sa=i&amp;rct=j&amp;q=&amp;esrc=s&amp;source=images&amp;cd=&amp;cad=rja&amp;uact=8&amp;ved=0CAcQjRw&amp;url=http://me.joyreactor.cc/post/909948&amp;ei=wEriVJPwAsPlywP9joGgBA&amp;bvm=bv.85970519,d.bGQ&amp;psig=AFQjCNEM8H50filB2IKpTaNVZTJUNScFUw&amp;ust=14242027462724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68012" y="265471"/>
            <a:ext cx="8273846" cy="2430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инклюзивного высшего образования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«Российский  государственный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социальных технологий»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ВОЛГОГРАДСКИЙ ФИЛИАЛ ФГБОУ ИВО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«РГУ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СоцТех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подготовку по специальности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16735" y="2695575"/>
            <a:ext cx="862520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40.02.04 Юриспруденция</a:t>
            </a:r>
            <a:endParaRPr lang="ru-RU" altLang="ru-RU" sz="5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3155" y="3617595"/>
            <a:ext cx="5575935" cy="311975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037715" y="114046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96975" y="2625725"/>
            <a:ext cx="10995660" cy="3855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eaLnBrk="1" hangingPunct="1">
              <a:buSzPct val="80000"/>
              <a:buFont typeface="Wingdings 3" panose="05040102010807070707" pitchFamily="18" charset="2"/>
              <a:buNone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Квалификация выпускника -</a:t>
            </a:r>
            <a:r>
              <a:rPr lang="ru-RU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40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ЮРИСТ</a:t>
            </a:r>
            <a:endParaRPr lang="ru-RU" altLang="ru-RU" sz="4000" b="1" i="1" kern="12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685800" eaLnBrk="1" hangingPunct="1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685800" eaLnBrk="1" hangingPunct="1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685800" eaLnBrk="1" hangingPunct="1">
              <a:buSzPct val="80000"/>
              <a:buFont typeface="Wingdings 3" panose="05040102010807070707" pitchFamily="18" charset="2"/>
              <a:buNone/>
            </a:pP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Сроки обучения по очной форме:</a:t>
            </a:r>
            <a:endParaRPr lang="ru-RU" altLang="ru-RU" sz="40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 eaLnBrk="1" hangingPunct="1">
              <a:buSzPct val="80000"/>
              <a:buFont typeface="Wingdings" panose="05000000000000000000" pitchFamily="2" charset="2"/>
              <a:buChar char="ü"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базе 9 классов – 2 года 10 месяцев.</a:t>
            </a:r>
            <a:endParaRPr lang="ru-RU" altLang="ru-RU" sz="4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 eaLnBrk="1" hangingPunct="1">
              <a:buSzPct val="80000"/>
              <a:buFont typeface="Wingdings" panose="05000000000000000000" pitchFamily="2" charset="2"/>
              <a:buChar char="ü"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базе 11 классов – 1 года 10 месяцев.</a:t>
            </a:r>
            <a:endParaRPr lang="ru-RU" altLang="ru-RU" sz="4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 eaLnBrk="1" hangingPunct="1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529965" y="494665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r>
              <a:rPr lang="ru-RU" altLang="ru-RU" sz="3600" b="1" smtClean="0">
                <a:latin typeface="Monotype Corsiva" panose="03010101010201010101" pitchFamily="66" charset="0"/>
                <a:ea typeface="Microsoft YaHei" panose="020B0503020204020204" charset="-122"/>
                <a:cs typeface="Arabic Typesetting" panose="03020402040406030203"/>
                <a:sym typeface="+mn-ea"/>
              </a:rPr>
              <a:t> 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81305" y="1529080"/>
            <a:ext cx="7720965" cy="45751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FontTx/>
              <a:buNone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Профессия юриста - очень ответственная, </a:t>
            </a: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 Ваших решений будет зависеть будущее многих людей</a:t>
            </a: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7369175" y="3429000"/>
            <a:ext cx="4565650" cy="326961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037715" y="2082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184400" y="1073150"/>
            <a:ext cx="8971915" cy="36772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defTabSz="685800">
              <a:buSzPct val="80000"/>
              <a:buFont typeface="Wingdings 3" panose="05040102010807070707" pitchFamily="18" charset="2"/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Квалифицированный юрист отлично разбирается в сути не только правовых, но и политических, экономических, финансовых процессов, процессов, происходящих в бытовой среде</a:t>
            </a:r>
            <a:endParaRPr lang="ru-RU" sz="4000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3012440" y="4304030"/>
            <a:ext cx="7985760" cy="232918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943860" y="1340485"/>
            <a:ext cx="8716645" cy="55181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>
              <a:buSzPct val="80000"/>
              <a:buFont typeface="Wingdings 3" panose="05040102010807070707" pitchFamily="18" charset="2"/>
              <a:buNone/>
            </a:pPr>
            <a:r>
              <a:rPr lang="ru-RU" altLang="ru-RU" sz="3600" u="sng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Юрист готовится к следующим видам деятельности:</a:t>
            </a:r>
            <a:endParaRPr lang="ru-RU" altLang="ru-RU" sz="4000" u="sng" smtClean="0">
              <a:latin typeface="Monotype Corsiva" panose="03010101010201010101" pitchFamily="66" charset="0"/>
              <a:sym typeface="+mn-ea"/>
            </a:endParaRP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-Правоприменительная</a:t>
            </a: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-Правоохранительная</a:t>
            </a: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defTabSz="685800">
              <a:buSzPct val="80000"/>
              <a:buFont typeface="Wingdings 3" panose="05040102010807070707" pitchFamily="18" charset="2"/>
              <a:buNone/>
            </a:pPr>
            <a:r>
              <a:rPr lang="ru-RU" altLang="ru-RU" sz="40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-Обеспечение реализации прав граждан вс фере пенсионного обеспечения и социальной защиты</a:t>
            </a:r>
            <a:endParaRPr lang="ru-RU" altLang="ru-RU" sz="4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buSzPct val="80000"/>
              <a:buFont typeface="Wingdings 3" panose="05040102010807070707" pitchFamily="18" charset="2"/>
              <a:buNone/>
            </a:pPr>
            <a:endParaRPr lang="ru-RU" altLang="ru-RU" sz="40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2557145"/>
            <a:ext cx="3787775" cy="301244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9135" y="1340485"/>
            <a:ext cx="11252835" cy="5358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FontTx/>
              <a:buNone/>
            </a:pPr>
            <a:r>
              <a:rPr lang="ru-RU" altLang="ru-RU" sz="3200" u="sng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Специальность дает возможность выпускникам реализовать свой профессиональный потенциал в процессе работы:</a:t>
            </a:r>
          </a:p>
          <a:p>
            <a:pPr algn="ctr" eaLnBrk="1" hangingPunct="1">
              <a:buFontTx/>
              <a:buNone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 в органах внутренних дел</a:t>
            </a:r>
          </a:p>
          <a:p>
            <a:pPr algn="ctr" eaLnBrk="1" hangingPunct="1">
              <a:buFontTx/>
              <a:buNone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юридических отделах и службах органов государственной власти федерального и регионального уровней, местного самоуправления </a:t>
            </a:r>
          </a:p>
          <a:p>
            <a:pPr algn="ctr" eaLnBrk="1" hangingPunct="1">
              <a:buFontTx/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- судебных органах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-органах социальной защиты населения  </a:t>
            </a:r>
          </a:p>
          <a:p>
            <a:pPr algn="ctr" eaLnBrk="1" hangingPunct="1">
              <a:buFontTx/>
              <a:buNone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в сфере социального и 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пенсионного страхования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eaLnBrk="1" hangingPunct="1">
              <a:buSzPct val="80000"/>
              <a:buFontTx/>
              <a:buNone/>
            </a:pPr>
            <a:endParaRPr lang="ru-RU" altLang="ru-RU" sz="32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9135" y="1340485"/>
            <a:ext cx="11252835" cy="5358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buFontTx/>
              <a:buNone/>
            </a:pP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Студенты  по специальности </a:t>
            </a:r>
            <a:r>
              <a:rPr lang="ru-RU" sz="3200" b="1" u="sng" dirty="0"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 Юриспруденция </a:t>
            </a:r>
            <a:br>
              <a:rPr lang="ru-RU" sz="3200" b="1" u="sng" dirty="0"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</a:b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проходят практику: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200" dirty="0">
                <a:sym typeface="+mn-ea"/>
              </a:rPr>
              <a:t>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МВД и его подразделених</a:t>
            </a:r>
          </a:p>
          <a:p>
            <a:pPr>
              <a:buFontTx/>
              <a:buChar char="-"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с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удебных органах</a:t>
            </a:r>
          </a:p>
          <a:p>
            <a:pPr>
              <a:buFontTx/>
              <a:buChar char="-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 прокуратуре</a:t>
            </a:r>
          </a:p>
          <a:p>
            <a:pPr indent="0">
              <a:buFontTx/>
              <a:buNone/>
            </a:pPr>
            <a:endParaRPr lang="ru-RU" altLang="ru-RU" sz="32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3" name="Изображение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8074025" y="1961515"/>
            <a:ext cx="3726180" cy="222377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pic>
        <p:nvPicPr>
          <p:cNvPr id="104" name="Изображение 103"/>
          <p:cNvPicPr/>
          <p:nvPr/>
        </p:nvPicPr>
        <p:blipFill>
          <a:blip r:embed="rId5"/>
          <a:stretch>
            <a:fillRect/>
          </a:stretch>
        </p:blipFill>
        <p:spPr>
          <a:xfrm>
            <a:off x="559435" y="4344670"/>
            <a:ext cx="3817620" cy="251333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pic>
        <p:nvPicPr>
          <p:cNvPr id="39942" name="Picture 6" descr="В Волгограде суд арестовал коллектора, пытавшегося продать данные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7665" y="3272790"/>
            <a:ext cx="389636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9135" y="1340485"/>
            <a:ext cx="11252835" cy="5358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buFontTx/>
              <a:buNone/>
            </a:pP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Студенты  по специальности </a:t>
            </a:r>
            <a:r>
              <a:rPr lang="ru-RU" sz="3200" b="1" u="sng" dirty="0"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 Юриспруденция </a:t>
            </a:r>
            <a:br>
              <a:rPr lang="ru-RU" sz="3200" b="1" u="sng" dirty="0"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</a:b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проходят практику: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200" dirty="0">
                <a:sym typeface="+mn-ea"/>
              </a:rPr>
              <a:t>-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-в Центрах социальной защиты населения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Отделениях Социального фонда РФ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Центрах социального  обслуживания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 в юридических конторах</a:t>
            </a:r>
          </a:p>
          <a:p>
            <a:pPr>
              <a:buFontTx/>
              <a:buChar char="-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юридических отделах разных компаний</a:t>
            </a:r>
            <a:endParaRPr lang="ru-RU" altLang="ru-RU" sz="32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9938" name="Picture 2" descr="Центр социальной защиты населения по Красноармейскому району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0250" y="1951990"/>
            <a:ext cx="2322830" cy="1982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6" name="Picture 10" descr="Стационар на дому» – в интересах граждан - Новости - «Знамя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83750" y="4079875"/>
            <a:ext cx="2268220" cy="1896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" name="Изображение 104"/>
          <p:cNvPicPr/>
          <p:nvPr/>
        </p:nvPicPr>
        <p:blipFill>
          <a:blip r:embed="rId6"/>
          <a:stretch>
            <a:fillRect/>
          </a:stretch>
        </p:blipFill>
        <p:spPr>
          <a:xfrm>
            <a:off x="6978650" y="4867275"/>
            <a:ext cx="2859405" cy="1830705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9135" y="1019175"/>
            <a:ext cx="11252835" cy="56794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FontTx/>
              <a:buNone/>
            </a:pP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Преимущества специальности</a:t>
            </a:r>
          </a:p>
          <a:p>
            <a:pPr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Социально значимая работа</a:t>
            </a:r>
          </a:p>
          <a:p>
            <a:pPr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Востребованность</a:t>
            </a:r>
          </a:p>
          <a:p>
            <a:pPr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Легкий старт карьеры</a:t>
            </a:r>
          </a:p>
          <a:p>
            <a:pPr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Знания и навыки, необходимы в повседневной жизни</a:t>
            </a:r>
          </a:p>
          <a:p>
            <a:pPr eaLnBrk="1" hangingPunct="1">
              <a:buFontTx/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Изучая нормативные правовые акты и законы, вы будете точно знать, когда нарушаются ваши права, как защитить себя и близких</a:t>
            </a:r>
          </a:p>
          <a:p>
            <a:pPr algn="ctr" eaLnBrk="1" hangingPunct="1">
              <a:buFont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Профессиональное образование по юриспруденции помогает при открытии и ведении своего бизнеса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24890" y="1413510"/>
            <a:ext cx="6657340" cy="56794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Наши студенты продолжают свое обучение в ведущих вузах страны, </a:t>
            </a:r>
            <a:b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т.ч. в головном ВУЗе нашего филиала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06" name="Изображение 105"/>
          <p:cNvPicPr/>
          <p:nvPr/>
        </p:nvPicPr>
        <p:blipFill>
          <a:blip r:embed="rId4"/>
          <a:stretch>
            <a:fillRect/>
          </a:stretch>
        </p:blipFill>
        <p:spPr>
          <a:xfrm>
            <a:off x="7271385" y="2066925"/>
            <a:ext cx="4389120" cy="459359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397760" y="373380"/>
            <a:ext cx="9935210" cy="64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buNone/>
            </a:pPr>
            <a:r>
              <a:rPr lang="ru-RU" altLang="ru-RU" sz="3600" b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+mn-ea"/>
              </a:rPr>
              <a:t>40.02.04 ЮРИСПРУДЕНЦИЯ</a:t>
            </a:r>
            <a:endParaRPr lang="ru-RU" altLang="x-none" sz="36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Содержимое 3" descr="https://encrypted-tbn2.gstatic.com/images?q=tbn:ANd9GcQRf0z65VbY1K9sen_Ry_pUroMO8oNyGE4ole5yzv3FV5UWTcP9">
            <a:hlinkClick r:id="rId4" tgtFrame="&quot;_blank&quot;"/>
          </p:cNvPr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478530" y="1187450"/>
            <a:ext cx="6559550" cy="4596765"/>
          </a:xfrm>
          <a:effectLst>
            <a:softEdge rad="112500"/>
          </a:effectLst>
        </p:spPr>
      </p:pic>
      <p:sp>
        <p:nvSpPr>
          <p:cNvPr id="7" name="Текстовое поле 6"/>
          <p:cNvSpPr txBox="1"/>
          <p:nvPr/>
        </p:nvSpPr>
        <p:spPr>
          <a:xfrm>
            <a:off x="3710305" y="5901055"/>
            <a:ext cx="6096000" cy="7296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 eaLnBrk="1" hangingPunct="1">
              <a:defRPr/>
            </a:pPr>
            <a:r>
              <a:rPr lang="ru-RU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Ждем вас!!!</a:t>
            </a:r>
            <a:endParaRPr lang="ru-RU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 РГУ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Шаблон РГУ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РГУ</Template>
  <TotalTime>1</TotalTime>
  <Words>242</Words>
  <Application>WPS Presentation</Application>
  <PresentationFormat>Произвольный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Шаблон РГУ</vt:lpstr>
      <vt:lpstr>1_Шаблон РГУ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2024-04-11T05:53:00Z</dcterms:created>
  <dcterms:modified xsi:type="dcterms:W3CDTF">2024-04-12T06:23:20Z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F234809DAE464C40989794C016898D09_12</vt:lpwstr>
  </property>
  <property fmtid="{D5CDD505-2E9C-101B-9397-08002B2CF9AE}" pid="3" name="KSOProductBuildVer">
    <vt:lpwstr>1049-12.2.0.13489</vt:lpwstr>
  </property>
</Properties>
</file>