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0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3FF81B-FC39-46C9-9D0D-9CEDCAD2F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5C33A45-333E-4BB7-B1D3-9DFB928398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616CC5-EA84-44C5-8364-1ABC044BC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C8FE397-DB0E-4368-8F65-D47716AE9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58D5CA7-0B2C-46E9-9355-33022A40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7610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A1A60D-D422-4049-8882-B41EE6264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04DC046-7C6A-4A5D-9F3E-D863A6538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4067A73-3A17-4301-AD3C-E6A7D10B3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8585BC4-8AEC-4C2C-8DDA-FF76D1904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AF79D13-0BF9-487F-953A-4810710FD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546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33CC5A-D771-40D2-B053-08359E34B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8385E50-FA54-4C42-B652-CC5FBAF21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0675577-24E7-4242-8979-C6238257D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F026C67-E29D-470F-A6B3-7ECCFC87F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D0EC2EB-C495-44EC-AB0C-589ED034F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825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D5F5B8-5EEC-4CBD-940B-91FD12ADB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5F85F3B-8D18-4953-B349-6DB750CCC5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D5E1706-F1FF-415B-904D-5B750AB74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DB9C014-96E0-4881-9797-49A44191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99E9252-2157-4A4D-9053-827F19A52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D0B914-01EB-4971-B9D3-868CCFBE9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5432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046590-C0A9-4A6F-A9CA-BC312C8C8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773A278-BDB3-4ADC-BC75-29265A6F0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580E5A1-9A78-49F5-810C-42F3B47A2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914A3685-428B-4D34-AB07-C3F4B0E9CA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471BA010-8538-4F30-B36B-8B6E9AC1A8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10FF52A-D593-40DF-91EC-80C378A68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8516B9B3-EEB8-4AD5-B6D7-697B13530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339D277-9545-4FCF-9047-EA388104E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1653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C4CF32-42F3-449C-9D2E-BC642B3B4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BB3CD66-9307-4019-BDA5-42FC92265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013179A-8E7F-4612-A085-89AB2CB12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0F5352D-9738-4A11-AC07-F9859303F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0915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FCD5ACC-7167-4690-8C06-590767D0F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3AF9D7DC-301C-4D8E-91FF-8749AA6B8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00432FB-A26A-4B0B-9328-13FA06E4D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3109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54EA05-CF62-4AB5-ACB0-4E2854DF2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FDF37EA-947D-42C4-9BDA-B4FCCC25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E1C71F8-DFF7-44E3-AC67-AE189219C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296EC4E-31D9-4068-AF3F-C81B47EB0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12BA5DD-9EF5-4B2C-BDAE-36814CB3E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CEFBB7B-8D3F-4350-99E7-D5C599D9A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800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29617CC-939B-455A-8224-3782D4862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2C78762-76DA-478B-8D7D-71892C5CC8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F7CCBD5-2A28-44A8-B514-5458A63D0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A033E72-E3B3-4E93-ADB2-5C09A8DA4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B7DE15E-612A-4493-A2E7-63D2F31D2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FCE78C5-8A23-423A-BE95-EAC77C422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97614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4D2187F-5338-47C6-8DE1-F4C785B1E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7FB74FD-5D42-4CFE-A489-2B4C39A14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EE0F1D9-AC10-4792-8371-E340E690A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17BC6AB-EEFE-4676-B65C-ECCD4293A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338E895-3966-44F9-A4E5-06C894043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71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7F4E153-AB63-41A4-88F7-01A47D3B84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A142A14-44E3-48E2-80B6-B722E9404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EF4A099-3D89-4D30-9D01-09D80BD7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40D264E-A7E0-475F-AA07-37774344F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9639DA1-8C6E-46B4-BFDE-CC48C81AB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6204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F90766-A2AB-4F05-B83F-C21341458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D7FDEF5-AD90-4ABF-9B56-87C2A2289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D237B03-8872-4B78-8C18-FA498D35B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AD691-48D2-4641-8377-BF8CCCC82537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D9FE598-C92D-4E86-941A-FE832F528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79E2DFD-DEEA-4924-99D8-701F1780B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C26E3-E30B-4023-BBFF-62270AB076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561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hyperlink" Target="http://www.google.ru/url?sa=i&amp;rct=j&amp;q=&amp;esrc=s&amp;source=images&amp;cd=&amp;cad=rja&amp;uact=8&amp;ved=0CAcQjRw&amp;url=http://me.joyreactor.cc/post/909948&amp;ei=wEriVJPwAsPlywP9joGgBA&amp;bvm=bv.85970519,d.bGQ&amp;psig=AFQjCNEM8H50filB2IKpTaNVZTJUNScFUw&amp;ust=142420274627241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830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BE6E12-BDD8-47D2-BAE9-10F4C61A3081}"/>
              </a:ext>
            </a:extLst>
          </p:cNvPr>
          <p:cNvSpPr/>
          <p:nvPr/>
        </p:nvSpPr>
        <p:spPr>
          <a:xfrm>
            <a:off x="3137647" y="510988"/>
            <a:ext cx="782618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 cap="small" dirty="0">
              <a:solidFill>
                <a:srgbClr val="FF0000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Волгоградский филиал федерального государственного бюджетного образовательного учреждения инклюзивного высшего образования «Российский государственный университет социальных технологий»</a:t>
            </a:r>
            <a:endParaRPr lang="ru-RU" sz="1600" b="1" cap="small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800" b="1" cap="small" dirty="0" smtClean="0">
              <a:solidFill>
                <a:srgbClr val="FF0000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800" b="1" cap="small" dirty="0" smtClean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осуществляет </a:t>
            </a:r>
            <a:r>
              <a:rPr lang="ru-RU" sz="2800" b="1" cap="small" dirty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подготовку </a:t>
            </a:r>
          </a:p>
          <a:p>
            <a:pPr algn="ctr">
              <a:defRPr/>
            </a:pPr>
            <a:r>
              <a:rPr lang="ru-RU" sz="2800" b="1" cap="small" dirty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38.02.01 Экономика и бухгалтерский учет </a:t>
            </a:r>
            <a:endParaRPr lang="ru-RU" sz="2800" b="1" cap="small" dirty="0" smtClean="0">
              <a:solidFill>
                <a:srgbClr val="FF0000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800" b="1" cap="small" dirty="0" smtClean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(</a:t>
            </a:r>
            <a:r>
              <a:rPr lang="ru-RU" sz="2800" b="1" cap="small" dirty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по отраслям)</a:t>
            </a:r>
            <a:endParaRPr lang="ru-RU" altLang="ru-RU" sz="28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A2B28B0-86A9-46AF-B907-9E99F6535E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851" y="3461657"/>
            <a:ext cx="5557578" cy="29130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47821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893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r>
              <a:rPr lang="ru-RU" altLang="ru-RU" sz="2800" b="1" i="1" dirty="0">
                <a:solidFill>
                  <a:srgbClr val="CC0000"/>
                </a:solidFill>
              </a:rPr>
              <a:t>Квалификация</a:t>
            </a:r>
            <a:r>
              <a:rPr lang="ru-RU" altLang="ru-RU" sz="2800" dirty="0">
                <a:solidFill>
                  <a:srgbClr val="CC0000"/>
                </a:solidFill>
              </a:rPr>
              <a:t> </a:t>
            </a:r>
            <a:r>
              <a:rPr lang="ru-RU" altLang="ru-RU" sz="2800" dirty="0">
                <a:solidFill>
                  <a:schemeClr val="accent1"/>
                </a:solidFill>
              </a:rPr>
              <a:t>–</a:t>
            </a: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</a:rPr>
              <a:t> бухгалтер</a:t>
            </a: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r>
              <a:rPr lang="ru-RU" altLang="ru-RU" sz="2800" b="1" i="1" dirty="0">
                <a:solidFill>
                  <a:srgbClr val="CC0000"/>
                </a:solidFill>
              </a:rPr>
              <a:t>Срок обучения:</a:t>
            </a:r>
          </a:p>
          <a:p>
            <a:pPr>
              <a:defRPr/>
            </a:pP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</a:rPr>
              <a:t>на базе основного общего образования </a:t>
            </a:r>
          </a:p>
          <a:p>
            <a:pPr>
              <a:buFontTx/>
              <a:buNone/>
              <a:defRPr/>
            </a:pP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</a:rPr>
              <a:t>    (9 классов) – 2 года 10 месяцев очная форма</a:t>
            </a:r>
          </a:p>
          <a:p>
            <a:pPr>
              <a:defRPr/>
            </a:pP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</a:rPr>
              <a:t>на базе среднего (полного) общего образования (11 классов) – 1 год 10 месяцев очная форма</a:t>
            </a:r>
          </a:p>
          <a:p>
            <a:pPr>
              <a:defRPr/>
            </a:pPr>
            <a:endParaRPr lang="ru-RU" alt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C880E81-68F6-4212-9FEC-436D6EFF0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071" y="970419"/>
            <a:ext cx="3286029" cy="32860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186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29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5232304D-077D-41AF-89CC-8A2AD88FD525}"/>
              </a:ext>
            </a:extLst>
          </p:cNvPr>
          <p:cNvSpPr/>
          <p:nvPr/>
        </p:nvSpPr>
        <p:spPr>
          <a:xfrm>
            <a:off x="925512" y="1410788"/>
            <a:ext cx="102445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</a:rPr>
              <a:t>Специальность 38.02.01 Экономика и бухгалтерский учет (по отраслям) - 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</a:rPr>
              <a:t>самая популярная экономическая специальность СПО, которая входит в ТОП - 50 самых востребованных специальностей и профессий.</a:t>
            </a:r>
          </a:p>
          <a:p>
            <a:pPr algn="just">
              <a:buFontTx/>
              <a:buNone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Сегодня 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</a:rPr>
              <a:t>бухгалтер - это специалист, владеющий знаниями не только в экономической и финансовой области, но и в области новых информационных технологий, сочетающий высокую компьютерную грамотность и умение принимать решения по стратегии и тактике управления финансами.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90D9613-B6B7-4FF5-93B6-58DB325ED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977" y="3526971"/>
            <a:ext cx="5120639" cy="31949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89650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76" y="541631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AE9582D-5DF6-4D01-8101-1835F789DE72}"/>
              </a:ext>
            </a:extLst>
          </p:cNvPr>
          <p:cNvSpPr/>
          <p:nvPr/>
        </p:nvSpPr>
        <p:spPr>
          <a:xfrm rot="10800000" flipV="1">
            <a:off x="2939142" y="915513"/>
            <a:ext cx="82308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CC0000"/>
                </a:solidFill>
              </a:rPr>
              <a:t>Без бухгалтера не может существовать ни одна фирма!</a:t>
            </a:r>
            <a:endParaRPr lang="ru-RU" sz="2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566346F-98B3-4A0F-9767-62A87F0603F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01737" y="1972491"/>
            <a:ext cx="4885510" cy="242021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5DF146-66C1-4BCD-8B2F-73D8496606DE}"/>
              </a:ext>
            </a:extLst>
          </p:cNvPr>
          <p:cNvSpPr/>
          <p:nvPr/>
        </p:nvSpPr>
        <p:spPr>
          <a:xfrm rot="10800000" flipV="1">
            <a:off x="1380562" y="4674522"/>
            <a:ext cx="101211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На данный момент работники учета – это не только финансовая основа любой компании, но зачастую и один из основных факторов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успешной деятельности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 Качественное построение отчетности организации во многом предопределяет стабильное и успешное существование фирмы. </a:t>
            </a:r>
          </a:p>
        </p:txBody>
      </p:sp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631"/>
            <a:ext cx="12192000" cy="63163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5DF146-66C1-4BCD-8B2F-73D8496606DE}"/>
              </a:ext>
            </a:extLst>
          </p:cNvPr>
          <p:cNvSpPr/>
          <p:nvPr/>
        </p:nvSpPr>
        <p:spPr>
          <a:xfrm rot="10800000" flipV="1">
            <a:off x="1293223" y="4105128"/>
            <a:ext cx="102084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Областью профессиональной деятельности выпускников являются:</a:t>
            </a:r>
            <a:endParaRPr lang="ru-RU" altLang="ru-RU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учёт активов и обязательств организации;</a:t>
            </a:r>
          </a:p>
          <a:p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проведение и оформление хозяйственных операций;</a:t>
            </a:r>
          </a:p>
          <a:p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обработка бухгалтерской информации;</a:t>
            </a:r>
          </a:p>
          <a:p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проведение расчётов с бюджетом и внебюджетными фондами;</a:t>
            </a:r>
          </a:p>
          <a:p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формирование и анализ бухгалтерской отчётности.</a:t>
            </a:r>
          </a:p>
        </p:txBody>
      </p:sp>
      <p:pic>
        <p:nvPicPr>
          <p:cNvPr id="10" name="Picture 2" descr="Должен ли у ИП быть бухгалтер: обязанность или необходимость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10743" y="870342"/>
            <a:ext cx="4885508" cy="3054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506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AE9582D-5DF6-4D01-8101-1835F789DE72}"/>
              </a:ext>
            </a:extLst>
          </p:cNvPr>
          <p:cNvSpPr/>
          <p:nvPr/>
        </p:nvSpPr>
        <p:spPr>
          <a:xfrm rot="10800000" flipV="1">
            <a:off x="3881717" y="1130956"/>
            <a:ext cx="7288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Трудоустройство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5DF146-66C1-4BCD-8B2F-73D8496606DE}"/>
              </a:ext>
            </a:extLst>
          </p:cNvPr>
          <p:cNvSpPr/>
          <p:nvPr/>
        </p:nvSpPr>
        <p:spPr>
          <a:xfrm rot="10800000" flipV="1">
            <a:off x="1380564" y="4998658"/>
            <a:ext cx="10121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45029" y="1815737"/>
            <a:ext cx="851698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Выпускники специальности 38.02.01 Экономика и бухгалтерский учет (по отраслям) получают квалификацию </a:t>
            </a: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бухгалтер</a:t>
            </a: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трудятся в организациях различных организационно-правовых форм, в налоговых инспекциях, в органах государственной власти и могут работать:</a:t>
            </a:r>
          </a:p>
          <a:p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бухгалтером управляющей компании;</a:t>
            </a:r>
          </a:p>
          <a:p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старшим бухгалтером;</a:t>
            </a:r>
          </a:p>
          <a:p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помощником бухгалтера;</a:t>
            </a:r>
          </a:p>
          <a:p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финансовым аналитиком;</a:t>
            </a:r>
          </a:p>
          <a:p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финансовым контролером;</a:t>
            </a:r>
          </a:p>
          <a:p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кассиром.</a:t>
            </a:r>
          </a:p>
        </p:txBody>
      </p:sp>
      <p:pic>
        <p:nvPicPr>
          <p:cNvPr id="11" name="Picture 2" descr="http://iqnalog.ru/wp-content/uploads/2015/06/bank-300x2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7840" y="3459758"/>
            <a:ext cx="4415245" cy="312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4392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AE9582D-5DF6-4D01-8101-1835F789DE72}"/>
              </a:ext>
            </a:extLst>
          </p:cNvPr>
          <p:cNvSpPr/>
          <p:nvPr/>
        </p:nvSpPr>
        <p:spPr>
          <a:xfrm rot="10800000" flipV="1">
            <a:off x="3881716" y="684924"/>
            <a:ext cx="7288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Преимущества обучения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5DF146-66C1-4BCD-8B2F-73D8496606DE}"/>
              </a:ext>
            </a:extLst>
          </p:cNvPr>
          <p:cNvSpPr/>
          <p:nvPr/>
        </p:nvSpPr>
        <p:spPr>
          <a:xfrm rot="10800000" flipV="1">
            <a:off x="2399467" y="3901378"/>
            <a:ext cx="10121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82307" y="3244333"/>
            <a:ext cx="2483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476103" y="1698171"/>
            <a:ext cx="76678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-востребованность на рынке труда, как Волгограда, так и России (бухгалтер всегда востребован на предприятиях, в организациях   любых форм собственности, налоговых инспекциях и пр.);</a:t>
            </a: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-высокий уровень заработанной платы;</a:t>
            </a: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- возможность карьерного роста (от рядового бухгалтера до руководителя среднего звена);</a:t>
            </a: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-престижность специальности;</a:t>
            </a: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-поступление в ВУЗ без ЕГЭ (в том числе МГГЭУ</a:t>
            </a: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г. Москва).</a:t>
            </a:r>
          </a:p>
        </p:txBody>
      </p:sp>
      <p:pic>
        <p:nvPicPr>
          <p:cNvPr id="13" name="Picture 4" descr="http://skolkozarabatyvaet.ru/wp-content/uploads/2017/07/lady-calculating-credit-sco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45728" y="4323805"/>
            <a:ext cx="3221050" cy="192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008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AE9582D-5DF6-4D01-8101-1835F789DE72}"/>
              </a:ext>
            </a:extLst>
          </p:cNvPr>
          <p:cNvSpPr/>
          <p:nvPr/>
        </p:nvSpPr>
        <p:spPr>
          <a:xfrm rot="10800000" flipV="1">
            <a:off x="3265714" y="977067"/>
            <a:ext cx="7904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 время обучения наши студенты проходят учебную и производственную практику в различных учреждениях</a:t>
            </a:r>
            <a:r>
              <a:rPr lang="ru-RU" altLang="ru-RU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ÐÐ°ÑÑÐ¸Ð½ÐºÐ¸ Ð¿Ð¾ Ð·Ð°Ð¿ÑÐ¾ÑÑ Ð¼ÑÑÐº ÑÐ³Ð° Ð²Ð¾Ð»Ð³Ð¾Ð³ÑÐ°Ð´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309" y="2351313"/>
            <a:ext cx="3978276" cy="204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http://tver-st.ru/images/comp/1569/comp_logo_1569_resizedto_250X1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33386" y="4881563"/>
            <a:ext cx="2714625" cy="197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Энергоремонт, строительная компания: отзывы, адреса, телефоны ..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50233" y="4726668"/>
            <a:ext cx="2763838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gohs\Desktop\Без названия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2003" y="2010864"/>
            <a:ext cx="2143125" cy="2143125"/>
          </a:xfrm>
          <a:prstGeom prst="rect">
            <a:avLst/>
          </a:prstGeom>
          <a:noFill/>
        </p:spPr>
      </p:pic>
      <p:pic>
        <p:nvPicPr>
          <p:cNvPr id="1027" name="Picture 3" descr="C:\Users\gohs\Desktop\Без названия (2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36423" y="4863873"/>
            <a:ext cx="4754879" cy="2320698"/>
          </a:xfrm>
          <a:prstGeom prst="rect">
            <a:avLst/>
          </a:prstGeom>
          <a:noFill/>
        </p:spPr>
      </p:pic>
      <p:pic>
        <p:nvPicPr>
          <p:cNvPr id="1028" name="Picture 4" descr="C:\Users\gohs\Desktop\Без названия (3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64903" y="2272936"/>
            <a:ext cx="3778159" cy="2076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49" y="450191"/>
            <a:ext cx="12192000" cy="64078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AE9582D-5DF6-4D01-8101-1835F789DE72}"/>
              </a:ext>
            </a:extLst>
          </p:cNvPr>
          <p:cNvSpPr/>
          <p:nvPr/>
        </p:nvSpPr>
        <p:spPr>
          <a:xfrm rot="10800000" flipV="1">
            <a:off x="3881717" y="1038624"/>
            <a:ext cx="72883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 время обучения наши студенты проходят учебную и производственную практику в различных учреждениях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5DF146-66C1-4BCD-8B2F-73D8496606DE}"/>
              </a:ext>
            </a:extLst>
          </p:cNvPr>
          <p:cNvSpPr/>
          <p:nvPr/>
        </p:nvSpPr>
        <p:spPr>
          <a:xfrm rot="10800000" flipV="1">
            <a:off x="1419752" y="5037847"/>
            <a:ext cx="10121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11" name="Объект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0036" y="1957478"/>
            <a:ext cx="3257551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 descr="C:\Users\gohs\Desktop\teenager-with-laptop-looking-at-camera_23-214784672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75657" y="4206240"/>
            <a:ext cx="3141409" cy="2092858"/>
          </a:xfrm>
          <a:prstGeom prst="rect">
            <a:avLst/>
          </a:prstGeom>
          <a:noFill/>
        </p:spPr>
      </p:pic>
      <p:pic>
        <p:nvPicPr>
          <p:cNvPr id="5122" name="Picture 2" descr="C:\Users\gohs\Desktop\pic-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46176" y="2063932"/>
            <a:ext cx="4124796" cy="3762101"/>
          </a:xfrm>
          <a:prstGeom prst="rect">
            <a:avLst/>
          </a:prstGeom>
          <a:noFill/>
        </p:spPr>
      </p:pic>
      <p:pic>
        <p:nvPicPr>
          <p:cNvPr id="5123" name="Picture 3" descr="C:\Users\gohs\Desktop\13an0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9200" y="2847702"/>
            <a:ext cx="3618411" cy="26256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751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AE9582D-5DF6-4D01-8101-1835F789DE72}"/>
              </a:ext>
            </a:extLst>
          </p:cNvPr>
          <p:cNvSpPr/>
          <p:nvPr/>
        </p:nvSpPr>
        <p:spPr>
          <a:xfrm rot="10800000" flipV="1">
            <a:off x="3775166" y="721508"/>
            <a:ext cx="73948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Чем занимаются наши студенты…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5DF146-66C1-4BCD-8B2F-73D8496606DE}"/>
              </a:ext>
            </a:extLst>
          </p:cNvPr>
          <p:cNvSpPr/>
          <p:nvPr/>
        </p:nvSpPr>
        <p:spPr>
          <a:xfrm rot="10800000" flipV="1">
            <a:off x="1380564" y="4998658"/>
            <a:ext cx="10121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329504" y="1306286"/>
            <a:ext cx="65460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Принимают участие в конференциях</a:t>
            </a:r>
            <a:r>
              <a:rPr lang="en-US" alt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круглых столах </a:t>
            </a:r>
          </a:p>
        </p:txBody>
      </p:sp>
      <p:pic>
        <p:nvPicPr>
          <p:cNvPr id="12" name="Picture 8" descr="https://sun9-39.userapi.com/c205828/v205828174/fdf0a/9vs1BwZKAo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4385" y="2149747"/>
            <a:ext cx="4284663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http://vfilial.mggeu.ru/wp-content/uploads/2020/01/img_687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64763" y="2087336"/>
            <a:ext cx="4146550" cy="276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https://sun1-25.userapi.com/uf5OvEXNTVWVfv2Y7kiJdjHO82lSpuO6jgww6w/ji2YMVrAQEQ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21764" y="4328070"/>
            <a:ext cx="3097212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0370" y="282005"/>
            <a:ext cx="13213637" cy="74128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AE9582D-5DF6-4D01-8101-1835F789DE72}"/>
              </a:ext>
            </a:extLst>
          </p:cNvPr>
          <p:cNvSpPr/>
          <p:nvPr/>
        </p:nvSpPr>
        <p:spPr>
          <a:xfrm rot="10800000" flipV="1">
            <a:off x="2795451" y="1192510"/>
            <a:ext cx="83745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Участвуют в различных конкурсах,   олимпиадах и форумах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5DF146-66C1-4BCD-8B2F-73D8496606DE}"/>
              </a:ext>
            </a:extLst>
          </p:cNvPr>
          <p:cNvSpPr/>
          <p:nvPr/>
        </p:nvSpPr>
        <p:spPr>
          <a:xfrm rot="10800000" flipV="1">
            <a:off x="1380564" y="4998658"/>
            <a:ext cx="10121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10" name="Picture 10" descr="https://sun9-26.userapi.com/c206816/v206816543/f0fe8/4gdWDVim5-0.jpg"/>
          <p:cNvPicPr>
            <a:picLocks noChangeAspect="1" noChangeArrowheads="1"/>
          </p:cNvPicPr>
          <p:nvPr/>
        </p:nvPicPr>
        <p:blipFill>
          <a:blip r:embed="rId4"/>
          <a:srcRect t="36176" r="17696" b="12965"/>
          <a:stretch>
            <a:fillRect/>
          </a:stretch>
        </p:blipFill>
        <p:spPr bwMode="auto">
          <a:xfrm>
            <a:off x="4872446" y="4585063"/>
            <a:ext cx="3108960" cy="2654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3" descr="C:\Users\202\Desktop\itogi-nedeli-jekonomiki-2022-0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60000" y="1678033"/>
            <a:ext cx="7096125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5" descr="https://pp.userapi.com/c850616/v850616283/314c4/YgF9pp2PoF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7829" y="2646453"/>
            <a:ext cx="3590925" cy="276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2" descr="C:\Users\202\Desktop\itogi-nedeli-jekonomiki-2022-01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12901" y="4482193"/>
            <a:ext cx="3400425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3383279" y="344379"/>
            <a:ext cx="5956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Чем занимаются наши студенты…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631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5DF146-66C1-4BCD-8B2F-73D8496606DE}"/>
              </a:ext>
            </a:extLst>
          </p:cNvPr>
          <p:cNvSpPr/>
          <p:nvPr/>
        </p:nvSpPr>
        <p:spPr>
          <a:xfrm rot="10800000" flipV="1">
            <a:off x="1380564" y="4998658"/>
            <a:ext cx="10121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EAE9582D-5DF6-4D01-8101-1835F789DE72}"/>
              </a:ext>
            </a:extLst>
          </p:cNvPr>
          <p:cNvSpPr/>
          <p:nvPr/>
        </p:nvSpPr>
        <p:spPr>
          <a:xfrm rot="10800000" flipV="1">
            <a:off x="4034117" y="1360300"/>
            <a:ext cx="72883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31920" y="509451"/>
            <a:ext cx="64269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Чем занимаются наши студенты…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32411" y="1371601"/>
            <a:ext cx="92615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Участвуют в различных культурно-массовых мероприятиях филиала и города</a:t>
            </a:r>
          </a:p>
        </p:txBody>
      </p:sp>
      <p:pic>
        <p:nvPicPr>
          <p:cNvPr id="15" name="Picture 6" descr="https://sun9-5.userapi.com/c857320/v857320543/16cf34/gNl_58Tboj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7794" y="4023360"/>
            <a:ext cx="3384143" cy="229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AutoShape 2" descr="Волгоградский  образовательный  форум - 20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gohs\Desktop\photo_2024-03-22_15-07-0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23361" y="1985555"/>
            <a:ext cx="4280261" cy="2442754"/>
          </a:xfrm>
          <a:prstGeom prst="rect">
            <a:avLst/>
          </a:prstGeom>
          <a:noFill/>
        </p:spPr>
      </p:pic>
      <p:pic>
        <p:nvPicPr>
          <p:cNvPr id="2052" name="Picture 4" descr="C:\Users\gohs\Desktop\img_75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19747" y="4524102"/>
            <a:ext cx="3500847" cy="2333898"/>
          </a:xfrm>
          <a:prstGeom prst="rect">
            <a:avLst/>
          </a:prstGeom>
          <a:noFill/>
        </p:spPr>
      </p:pic>
      <p:pic>
        <p:nvPicPr>
          <p:cNvPr id="17" name="Picture 23" descr="http://vfilial.mggeu.ru/wp-content/uploads/2018/11/7guZwbIBIm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1702" y="3902619"/>
            <a:ext cx="3393983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631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208151"/>
            <a:ext cx="2489530" cy="97589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5DF146-66C1-4BCD-8B2F-73D8496606DE}"/>
              </a:ext>
            </a:extLst>
          </p:cNvPr>
          <p:cNvSpPr/>
          <p:nvPr/>
        </p:nvSpPr>
        <p:spPr>
          <a:xfrm rot="10800000" flipV="1">
            <a:off x="1380564" y="4998658"/>
            <a:ext cx="10121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EAE9582D-5DF6-4D01-8101-1835F789DE72}"/>
              </a:ext>
            </a:extLst>
          </p:cNvPr>
          <p:cNvSpPr/>
          <p:nvPr/>
        </p:nvSpPr>
        <p:spPr>
          <a:xfrm rot="10800000" flipV="1">
            <a:off x="3603043" y="1164357"/>
            <a:ext cx="72883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75611" y="862149"/>
            <a:ext cx="62832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Чем занимаются наши студенты……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42754" y="1567544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Участвуют в различных культурно-массовых мероприятиях филиала и города</a:t>
            </a:r>
          </a:p>
        </p:txBody>
      </p:sp>
      <p:sp>
        <p:nvSpPr>
          <p:cNvPr id="2050" name="AutoShape 2" descr="Волгоградский  образовательный  форум - 20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12" descr="C:\Users\202\Desktop\img202210121735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326" y="2559503"/>
            <a:ext cx="4071938" cy="274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1" descr="C:\Users\202\Desktop\img_706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19257" y="2619511"/>
            <a:ext cx="4245429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" descr="C:\Users\202\Desktop\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77273" y="4429125"/>
            <a:ext cx="364331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04E759-007E-4C57-B4E9-15FA606B1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18243"/>
            <a:ext cx="12192000" cy="6839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6D7A55-4E16-4683-B638-C192E3D5B5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80" y="-1201783"/>
            <a:ext cx="2489530" cy="1045029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76B520EE-2F85-4C69-BB24-3FA21565EAF8}"/>
              </a:ext>
            </a:extLst>
          </p:cNvPr>
          <p:cNvSpPr txBox="1">
            <a:spLocks noChangeArrowheads="1"/>
          </p:cNvSpPr>
          <p:nvPr/>
        </p:nvSpPr>
        <p:spPr>
          <a:xfrm>
            <a:off x="279400" y="981075"/>
            <a:ext cx="8218488" cy="572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buFontTx/>
              <a:buNone/>
              <a:defRPr/>
            </a:pPr>
            <a:endParaRPr lang="ru-RU" altLang="ru-RU" sz="2800" dirty="0"/>
          </a:p>
          <a:p>
            <a:pPr>
              <a:buFontTx/>
              <a:buNone/>
              <a:defRPr/>
            </a:pPr>
            <a:endParaRPr lang="ru-RU" altLang="ru-RU" sz="2800" b="1" i="1" dirty="0">
              <a:solidFill>
                <a:srgbClr val="CC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5DF146-66C1-4BCD-8B2F-73D8496606DE}"/>
              </a:ext>
            </a:extLst>
          </p:cNvPr>
          <p:cNvSpPr/>
          <p:nvPr/>
        </p:nvSpPr>
        <p:spPr>
          <a:xfrm rot="10800000" flipV="1">
            <a:off x="1380564" y="4998658"/>
            <a:ext cx="10121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EAE9582D-5DF6-4D01-8101-1835F789DE72}"/>
              </a:ext>
            </a:extLst>
          </p:cNvPr>
          <p:cNvSpPr/>
          <p:nvPr/>
        </p:nvSpPr>
        <p:spPr>
          <a:xfrm rot="10800000" flipV="1">
            <a:off x="3603043" y="1164357"/>
            <a:ext cx="72883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2050" name="AutoShape 2" descr="Волгоградский  образовательный  форум - 20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048000" y="-705393"/>
            <a:ext cx="609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Ждем вас!!!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3" descr="https://encrypted-tbn2.gstatic.com/images?q=tbn:ANd9GcQRf0z65VbY1K9sen_Ry_pUroMO8oNyGE4ole5yzv3FV5UWTcP9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08577" y="892583"/>
            <a:ext cx="6049962" cy="423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503544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Шаблон РГУ.potx" id="{D9157AF6-CF2B-4EF3-A83F-1F6025F0A8AD}" vid="{D351C153-2817-4F84-9BEF-029D0CBCC92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РГУ</Template>
  <TotalTime>73</TotalTime>
  <Words>381</Words>
  <Application>Microsoft Office PowerPoint</Application>
  <PresentationFormat>Произвольный</PresentationFormat>
  <Paragraphs>75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Валуева Ангелина</dc:creator>
  <cp:lastModifiedBy>gohs</cp:lastModifiedBy>
  <cp:revision>8</cp:revision>
  <dcterms:created xsi:type="dcterms:W3CDTF">2024-04-07T16:23:03Z</dcterms:created>
  <dcterms:modified xsi:type="dcterms:W3CDTF">2024-04-08T06:18:37Z</dcterms:modified>
</cp:coreProperties>
</file>