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56" r:id="rId2"/>
  </p:sldMasterIdLst>
  <p:notesMasterIdLst>
    <p:notesMasterId r:id="rId19"/>
  </p:notesMasterIdLst>
  <p:sldIdLst>
    <p:sldId id="256" r:id="rId3"/>
    <p:sldId id="278" r:id="rId4"/>
    <p:sldId id="277" r:id="rId5"/>
    <p:sldId id="285" r:id="rId6"/>
    <p:sldId id="286" r:id="rId7"/>
    <p:sldId id="287" r:id="rId8"/>
    <p:sldId id="284" r:id="rId9"/>
    <p:sldId id="283" r:id="rId10"/>
    <p:sldId id="282" r:id="rId11"/>
    <p:sldId id="292" r:id="rId12"/>
    <p:sldId id="279" r:id="rId13"/>
    <p:sldId id="290" r:id="rId14"/>
    <p:sldId id="273" r:id="rId15"/>
    <p:sldId id="293" r:id="rId16"/>
    <p:sldId id="294" r:id="rId17"/>
    <p:sldId id="28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6E7A"/>
    <a:srgbClr val="136632"/>
    <a:srgbClr val="13FF00"/>
    <a:srgbClr val="008080"/>
    <a:srgbClr val="00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5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99A04-6525-4AAF-AF1C-BF487D77B146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878EA-D20F-41E9-8963-9AAC7D252A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29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878EA-D20F-41E9-8963-9AAC7D252A00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281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878EA-D20F-41E9-8963-9AAC7D252A00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281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:\ProPowerPoint\Шаблоны\ТЕХНОЛОГИИ\Информационные технологии\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483" y="0"/>
            <a:ext cx="12291484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4231" y="116633"/>
            <a:ext cx="10363200" cy="1470025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78631" y="5877272"/>
            <a:ext cx="8534400" cy="6976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249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80227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1E49AB-68C8-4D51-B900-4706A21FA2CB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53D66F-5085-4899-AD56-A8F19618D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86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1E49AB-68C8-4D51-B900-4706A21FA2CB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53D66F-5085-4899-AD56-A8F19618D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114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1E49AB-68C8-4D51-B900-4706A21FA2CB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53D66F-5085-4899-AD56-A8F19618D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35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0A11E-A2E3-47EB-A2D6-16F31F7CE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478FDC-FF7E-4006-9669-1EB6708B9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DDC24F-39F6-4AA3-B49E-E1A57B26A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A6C517-59A8-4744-B6DC-0C4C96C9E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17364F-7222-4391-A24F-5603F9619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337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8CCFAC-B67F-4E0E-9118-C1F671A6F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CFD70D-F6FD-4E3E-9544-3A3537B31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0EC211-BDA0-4DCF-81C2-849C67054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4ED7E6-C15A-464F-8678-BE4E2D9FF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3194C8-E4E6-4C05-B6B1-B89FB971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464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CFCB2-47F2-4C50-9E03-A959C2788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BA6D35-5857-44A3-B350-1001B2DF9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866C2A-F459-490B-BABD-FB7712446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1A0B9D-C1B8-44C2-9196-388B6BE9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E9F058-3326-4210-BF03-99D8B1E73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75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E264A-E89C-4EC3-B971-CF3C7F3D3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093060-C2F8-4711-9CAD-25E37D6233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9B1969B-2E16-414C-8932-50219D1EB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44736F-1D98-4C44-9838-279AD6FF1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618953-7B76-4F5F-BBA9-823FB8919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2E2146-8AFC-4097-A52E-16496F1E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7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2FA809-3D28-4035-9CD2-8774A3785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2601A0-A094-4D73-BD77-85E0B7AA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D3A70F-B54A-4280-BE90-F7F7CC21C5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CAB5809-0B94-47E7-A03C-7090C4C37C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1FDE372-4866-4DAE-AF92-B95B3C2741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B99DD5A-6ED5-4F61-B9E2-0F0023AAD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4E835E-8685-47F4-A902-48FD2E00E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0A5833E-B472-4410-8ED5-1678556F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144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325233-044E-4D7D-9DC5-F2184757F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3DDAC0-73FA-4696-9772-82932A968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E49AB-68C8-4D51-B900-4706A21FA2CB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0CEF096-9D80-4DFC-AD7B-1A862C36B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54AE8EE-3493-4907-89E2-B0FCC9481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D66F-5085-4899-AD56-A8F19618D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906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C233026-04F2-465B-8B1F-191657BD6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E49AB-68C8-4D51-B900-4706A21FA2CB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BA4BB3-0425-4AD9-99EC-C92FD2BC5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2BBF7A-705E-4FB0-A362-299F29FF4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D66F-5085-4899-AD56-A8F19618D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305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6416B7-752D-4790-8EE3-FA2979AE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6CFF68-E330-4C06-A9D5-4C552EDE1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C9CC7A-7D75-408C-AB7D-EB2BE61039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994431-CC08-44C9-AC78-8C13858B3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5DBA265-4936-4D56-BAE1-55558BADE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427F63-E0E1-41C0-9489-D231D1624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917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F32126-216F-4294-A334-9AFA4ADB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7F74913-68F3-4527-B597-818D031B97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871E18-F258-4A35-85BE-4BE4848E9C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C4E568-0302-4A0F-8F89-52ACB6065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5A016A-CE3E-4B4C-990C-A83648262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4F4C7D-4CBF-422C-A1C1-B5D525930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076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F0C5FB-1E3F-46DF-9897-50758D9E0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79253D-5A07-418B-91F4-00ACBF8F9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74224B-589B-4BB9-92A0-5196FAA46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D45780-9885-4148-B6E2-F22A11319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45EE76-27E8-472F-9A22-9D4AE96E5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049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21D8B18-F2A0-4FC6-ACE0-8E1A8F94CD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5E93FC-A741-44AA-9D6C-A0196D539C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FE6EBF-01E1-4F80-8E2D-76374CB40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B3F8D3-BBB4-4783-87A1-0F6B4C880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1FF0BE-8729-47A5-A660-65FE19FCA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663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44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ТЕХНОЛОГИИ\Информационные технологии\ITSlid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217" y="0"/>
            <a:ext cx="12232217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159000" y="274638"/>
            <a:ext cx="9423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2256368" y="1600201"/>
            <a:ext cx="9326033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9" name="TextBox 6"/>
          <p:cNvSpPr txBox="1">
            <a:spLocks noChangeArrowheads="1"/>
          </p:cNvSpPr>
          <p:nvPr/>
        </p:nvSpPr>
        <p:spPr bwMode="auto">
          <a:xfrm>
            <a:off x="-40217" y="6550026"/>
            <a:ext cx="2296584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sz="1400">
                <a:solidFill>
                  <a:srgbClr val="376092"/>
                </a:solidFill>
                <a:latin typeface="Bell MT" pitchFamily="18" charset="0"/>
              </a:rPr>
              <a:t>ProPowerPoint.Ru</a:t>
            </a:r>
            <a:endParaRPr lang="ru-RU" sz="1400">
              <a:solidFill>
                <a:srgbClr val="376092"/>
              </a:solidFill>
              <a:latin typeface="Ariston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6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6EAEB7-0259-46C0-9683-3F374D3FD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DAA98B-2CFF-412C-AFB3-5DA6F647E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53F803-01DE-42E2-AB58-EDBB27434D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83A03-151F-4424-BCF4-50170AD3B937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76F9E9-DF44-4BB1-AD8A-12F3AFE82D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0B24DE-A583-4A81-BA30-8AF064645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16A6E-AF85-4E52-ADB4-B5FBD0EFE6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44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2284" y="1643814"/>
            <a:ext cx="8927431" cy="314024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Специальность</a:t>
            </a:r>
            <a:br>
              <a:rPr lang="ru-RU" sz="32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10.02.05</a:t>
            </a:r>
            <a:r>
              <a:rPr lang="ru-RU" sz="32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32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32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</a:t>
            </a:r>
            <a:br>
              <a:rPr lang="ru-RU" sz="32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информационной безопасности автоматизированных систем</a:t>
            </a:r>
            <a:br>
              <a:rPr lang="ru-RU" sz="32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квалификация – техник по защите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2961982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6891" y="96467"/>
            <a:ext cx="6178217" cy="120541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40990" y="1224793"/>
            <a:ext cx="11010886" cy="2022671"/>
          </a:xfrm>
        </p:spPr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endParaRPr lang="ru-RU" sz="5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A233874E-5C69-470C-B4A7-81BB6D190BC1}"/>
              </a:ext>
            </a:extLst>
          </p:cNvPr>
          <p:cNvSpPr txBox="1">
            <a:spLocks/>
          </p:cNvSpPr>
          <p:nvPr/>
        </p:nvSpPr>
        <p:spPr>
          <a:xfrm>
            <a:off x="2642351" y="2774287"/>
            <a:ext cx="6907297" cy="338453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4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indent="-360363">
              <a:lnSpc>
                <a:spcPct val="17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7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Каждый год появляются новые направления и технологии в сфере </a:t>
            </a:r>
            <a:r>
              <a:rPr lang="en-US" sz="7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ru-RU" sz="7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7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скучно не будет!  </a:t>
            </a:r>
          </a:p>
          <a:p>
            <a:pPr marL="360363" indent="-360363">
              <a:lnSpc>
                <a:spcPct val="17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7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Темпы роста отрасли информационных технологий в России составляют порядка </a:t>
            </a:r>
            <a:r>
              <a:rPr lang="ru-RU" sz="7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 в год!</a:t>
            </a:r>
          </a:p>
          <a:p>
            <a:pPr marL="360363" indent="-360363">
              <a:lnSpc>
                <a:spcPct val="17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7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заработная плата соответствует трудозатратам и обеспечивает достойный уровень жизни – </a:t>
            </a:r>
            <a:r>
              <a:rPr lang="ru-RU" sz="7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может быть приятнее?!</a:t>
            </a:r>
            <a:endParaRPr lang="ru-RU" sz="7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7EC5E58-60BF-4E92-88A9-D01DB6E9BBDE}"/>
              </a:ext>
            </a:extLst>
          </p:cNvPr>
          <p:cNvSpPr/>
          <p:nvPr/>
        </p:nvSpPr>
        <p:spPr>
          <a:xfrm>
            <a:off x="2642350" y="1396832"/>
            <a:ext cx="6907297" cy="120541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Входит в ТОП-50 специальностей СПО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Профессия будущего!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730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07562" y="1445577"/>
            <a:ext cx="5658145" cy="2398511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355600" algn="l"/>
              </a:tabLst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года 10 месяцев на базе основного общего образования </a:t>
            </a:r>
          </a:p>
          <a:p>
            <a:pPr marL="0" indent="0">
              <a:buNone/>
              <a:tabLst>
                <a:tab pos="355600" algn="l"/>
              </a:tabLst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1 курсе – программа 10-11 классов</a:t>
            </a:r>
          </a:p>
          <a:p>
            <a:pPr marL="0" indent="0">
              <a:buNone/>
              <a:tabLst>
                <a:tab pos="355600" algn="l"/>
              </a:tabLst>
            </a:pPr>
            <a:endParaRPr lang="ru-RU" sz="2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tabLst>
                <a:tab pos="355600" algn="l"/>
              </a:tabLst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года 10 месяцев на базе среднего общего образования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F304B21-B821-44DE-816E-79C9EA0A0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4823" y="9732"/>
            <a:ext cx="6328610" cy="120541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Сроки обучения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367884D-BB59-49A8-88F5-77C01E0797E9}"/>
              </a:ext>
            </a:extLst>
          </p:cNvPr>
          <p:cNvSpPr/>
          <p:nvPr/>
        </p:nvSpPr>
        <p:spPr>
          <a:xfrm>
            <a:off x="2689223" y="1482434"/>
            <a:ext cx="1675191" cy="87050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BDB44A-0E90-4D02-AAF3-C4379929A4D5}"/>
              </a:ext>
            </a:extLst>
          </p:cNvPr>
          <p:cNvSpPr txBox="1"/>
          <p:nvPr/>
        </p:nvSpPr>
        <p:spPr>
          <a:xfrm>
            <a:off x="2828895" y="4482117"/>
            <a:ext cx="6534209" cy="13280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окончании присваивается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квалификация – техник по защите информации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22FA3CE8-BB65-46A0-99A1-0E0CEEF24895}"/>
              </a:ext>
            </a:extLst>
          </p:cNvPr>
          <p:cNvSpPr/>
          <p:nvPr/>
        </p:nvSpPr>
        <p:spPr>
          <a:xfrm>
            <a:off x="2689224" y="2745388"/>
            <a:ext cx="1675192" cy="87050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классов</a:t>
            </a:r>
          </a:p>
        </p:txBody>
      </p:sp>
    </p:spTree>
    <p:extLst>
      <p:ext uri="{BB962C8B-B14F-4D97-AF65-F5344CB8AC3E}">
        <p14:creationId xmlns:p14="http://schemas.microsoft.com/office/powerpoint/2010/main" val="1838120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2722" y="3907504"/>
            <a:ext cx="8786553" cy="764005"/>
          </a:xfrm>
        </p:spPr>
        <p:txBody>
          <a:bodyPr>
            <a:noAutofit/>
          </a:bodyPr>
          <a:lstStyle/>
          <a:p>
            <a:r>
              <a:rPr lang="ru-RU" altLang="ru-RU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Обучение предусматривает изучение следующих учебных циклов: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378929" y="4671509"/>
            <a:ext cx="7207976" cy="1262682"/>
          </a:xfrm>
        </p:spPr>
        <p:txBody>
          <a:bodyPr>
            <a:noAutofit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>
                <a:tab pos="271463" algn="l"/>
              </a:tabLst>
            </a:pP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 гуманитарного и социально-экономического; 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>
                <a:tab pos="271463" algn="l"/>
              </a:tabLst>
            </a:pP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математического и общего естественнонаучного; 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>
                <a:tab pos="271463" algn="l"/>
              </a:tabLst>
            </a:pP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профессионального.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0344947-CD41-484D-A5C7-6CF846314929}"/>
              </a:ext>
            </a:extLst>
          </p:cNvPr>
          <p:cNvSpPr txBox="1">
            <a:spLocks/>
          </p:cNvSpPr>
          <p:nvPr/>
        </p:nvSpPr>
        <p:spPr>
          <a:xfrm>
            <a:off x="3286625" y="62650"/>
            <a:ext cx="5618749" cy="1205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1387CBA-D953-4AF0-B477-796A7B783A45}"/>
              </a:ext>
            </a:extLst>
          </p:cNvPr>
          <p:cNvSpPr/>
          <p:nvPr/>
        </p:nvSpPr>
        <p:spPr>
          <a:xfrm>
            <a:off x="2363202" y="1268066"/>
            <a:ext cx="7465596" cy="240641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80975"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по специальности ведется в соответствии с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Федеральным государственным образовательным стандартом среднего профессионального образования по специальности 10.02.05 Обеспечение информационной безопасности автоматизированных систем</a:t>
            </a:r>
            <a:b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(утв. приказом Министерства образования и науки РФ от 9 декабря 2016 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N 1533)</a:t>
            </a:r>
          </a:p>
        </p:txBody>
      </p:sp>
    </p:spTree>
    <p:extLst>
      <p:ext uri="{BB962C8B-B14F-4D97-AF65-F5344CB8AC3E}">
        <p14:creationId xmlns:p14="http://schemas.microsoft.com/office/powerpoint/2010/main" val="2663345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20F19FD-481E-47D2-B719-7F91F378B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5226" y="125400"/>
            <a:ext cx="5161548" cy="106912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Дисциплины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0BD0B8A-5DC3-44F9-8374-2902C52B09F7}"/>
              </a:ext>
            </a:extLst>
          </p:cNvPr>
          <p:cNvSpPr/>
          <p:nvPr/>
        </p:nvSpPr>
        <p:spPr>
          <a:xfrm>
            <a:off x="2572984" y="1339906"/>
            <a:ext cx="7046031" cy="88037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ГУМАНИТАРНЫЙ И</a:t>
            </a:r>
          </a:p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СОЦИАЛЬНО-ЭКОНОМИЧЕСКИЙ ЦИКЛ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955CEC7-C91E-4380-9BCF-4AB135686F82}"/>
              </a:ext>
            </a:extLst>
          </p:cNvPr>
          <p:cNvSpPr/>
          <p:nvPr/>
        </p:nvSpPr>
        <p:spPr>
          <a:xfrm>
            <a:off x="1839289" y="3911680"/>
            <a:ext cx="8513421" cy="726039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588" indent="-1588" algn="ctr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МАТЕМАТИЧЕСКИЙ И ОБЩИЙ ЕСТЕСТВЕННОНАУЧНЫЙ ЦИКЛ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2BD0C3A-0AE9-48F1-A0FC-74AD08172CBC}"/>
              </a:ext>
            </a:extLst>
          </p:cNvPr>
          <p:cNvSpPr txBox="1">
            <a:spLocks/>
          </p:cNvSpPr>
          <p:nvPr/>
        </p:nvSpPr>
        <p:spPr>
          <a:xfrm>
            <a:off x="4332834" y="2453987"/>
            <a:ext cx="3526332" cy="1393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lnSpc>
                <a:spcPct val="10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>
                <a:tab pos="271463" algn="l"/>
              </a:tabLst>
            </a:pP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Основы философии</a:t>
            </a:r>
          </a:p>
          <a:p>
            <a:pPr marL="360363" indent="-360363">
              <a:lnSpc>
                <a:spcPct val="10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>
                <a:tab pos="271463" algn="l"/>
              </a:tabLst>
            </a:pP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</a:p>
          <a:p>
            <a:pPr marL="360363" indent="-360363">
              <a:lnSpc>
                <a:spcPct val="10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>
                <a:tab pos="271463" algn="l"/>
              </a:tabLst>
            </a:pP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Иностранный язык</a:t>
            </a:r>
          </a:p>
          <a:p>
            <a:pPr marL="360363" indent="-360363">
              <a:lnSpc>
                <a:spcPct val="10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>
                <a:tab pos="271463" algn="l"/>
              </a:tabLst>
            </a:pP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Физическая культура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271463" algn="l"/>
              </a:tabLst>
            </a:pPr>
            <a:endParaRPr lang="ru-RU" altLang="ru-RU" sz="2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tabLst>
                <a:tab pos="271463" algn="l"/>
              </a:tabLst>
            </a:pPr>
            <a:endParaRPr lang="ru-RU" altLang="ru-RU" sz="2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AFCD160B-80D8-4E1D-845F-2FA8B235A920}"/>
              </a:ext>
            </a:extLst>
          </p:cNvPr>
          <p:cNvSpPr txBox="1">
            <a:spLocks/>
          </p:cNvSpPr>
          <p:nvPr/>
        </p:nvSpPr>
        <p:spPr>
          <a:xfrm>
            <a:off x="4332834" y="4701600"/>
            <a:ext cx="3012984" cy="1114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lnSpc>
                <a:spcPct val="10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>
                <a:tab pos="360363" algn="l"/>
              </a:tabLst>
            </a:pP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Математика</a:t>
            </a:r>
          </a:p>
          <a:p>
            <a:pPr marL="360363" indent="-360363">
              <a:lnSpc>
                <a:spcPct val="10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>
                <a:tab pos="360363" algn="l"/>
              </a:tabLst>
            </a:pP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</a:t>
            </a:r>
          </a:p>
          <a:p>
            <a:pPr marL="360363" indent="-360363">
              <a:lnSpc>
                <a:spcPct val="10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>
                <a:tab pos="360363" algn="l"/>
              </a:tabLst>
            </a:pP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Физика</a:t>
            </a:r>
          </a:p>
          <a:p>
            <a:pPr marL="360363" indent="-360363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>
                <a:tab pos="271463" algn="l"/>
              </a:tabLst>
            </a:pPr>
            <a:endParaRPr lang="ru-RU" altLang="ru-RU" sz="2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indent="-360363">
              <a:buFont typeface="Arial" panose="020B0604020202020204" pitchFamily="34" charset="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>
                <a:tab pos="271463" algn="l"/>
              </a:tabLst>
            </a:pPr>
            <a:endParaRPr lang="ru-RU" altLang="ru-RU" sz="2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843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801292" y="2123744"/>
            <a:ext cx="8646756" cy="4493624"/>
          </a:xfrm>
        </p:spPr>
        <p:txBody>
          <a:bodyPr>
            <a:noAutofit/>
          </a:bodyPr>
          <a:lstStyle/>
          <a:p>
            <a:pPr marL="360363" lvl="0" indent="-360363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Основы информационной безопасности</a:t>
            </a:r>
          </a:p>
          <a:p>
            <a:pPr marL="360363" lvl="0" indent="-360363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Организационно-правовое обеспечение информационной безопасности</a:t>
            </a:r>
          </a:p>
          <a:p>
            <a:pPr marL="360363" lvl="0" indent="-360363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Основы алгоритмизации и программирования </a:t>
            </a:r>
          </a:p>
          <a:p>
            <a:pPr marL="360363" lvl="0" indent="-360363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Электроника и схемотехника </a:t>
            </a:r>
          </a:p>
          <a:p>
            <a:pPr marL="360363" lvl="0" indent="-360363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Экономика и управление </a:t>
            </a:r>
          </a:p>
          <a:p>
            <a:pPr marL="360363" lvl="0" indent="-360363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Безопасность жизнедеятельности </a:t>
            </a:r>
          </a:p>
          <a:p>
            <a:pPr marL="360363" lvl="0" indent="-360363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Технические средства информатизации </a:t>
            </a:r>
          </a:p>
          <a:p>
            <a:pPr marL="360363" lvl="0" indent="-360363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Метрология, стандартизация, сертификация и техническое регулирование в сфере защиты информации </a:t>
            </a:r>
          </a:p>
          <a:p>
            <a:pPr marL="360363" lvl="0" indent="-360363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Инженерная компьютерная графика </a:t>
            </a:r>
          </a:p>
          <a:p>
            <a:pPr marL="360363" lvl="0" indent="-360363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Веб-дизайн и разработка </a:t>
            </a:r>
          </a:p>
          <a:p>
            <a:pPr marL="360363" lvl="0" indent="-360363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Технологии кибербезопасности </a:t>
            </a:r>
          </a:p>
          <a:p>
            <a:pPr marL="360363" lvl="0" indent="-360363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Психология личности и профессиональное самоопределение</a:t>
            </a:r>
          </a:p>
          <a:p>
            <a:pPr>
              <a:lnSpc>
                <a:spcPct val="100000"/>
              </a:lnSpc>
            </a:pPr>
            <a:endParaRPr lang="ru-RU" sz="14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E8304A5-EBDE-4A40-809F-3D0843F59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0423" y="194191"/>
            <a:ext cx="5011153" cy="9788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Дисциплины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B8DAF2B-43C0-4335-907A-5BCE3A632D21}"/>
              </a:ext>
            </a:extLst>
          </p:cNvPr>
          <p:cNvSpPr/>
          <p:nvPr/>
        </p:nvSpPr>
        <p:spPr>
          <a:xfrm>
            <a:off x="2801292" y="1268329"/>
            <a:ext cx="6430879" cy="613609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588" indent="-1588" algn="ctr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ПРОФЕССИОНАЛЬНЫЙ ЦИКЛ</a:t>
            </a:r>
          </a:p>
        </p:txBody>
      </p:sp>
    </p:spTree>
    <p:extLst>
      <p:ext uri="{BB962C8B-B14F-4D97-AF65-F5344CB8AC3E}">
        <p14:creationId xmlns:p14="http://schemas.microsoft.com/office/powerpoint/2010/main" val="2483451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84432" y="1156656"/>
            <a:ext cx="6850883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>
              <a:lnSpc>
                <a:spcPct val="80000"/>
              </a:lnSpc>
            </a:pPr>
            <a:endParaRPr lang="ru-RU" altLang="ru-RU" sz="500" dirty="0"/>
          </a:p>
          <a:p>
            <a:pPr marL="342900" indent="-342900">
              <a:buFont typeface="+mj-lt"/>
              <a:buAutoNum type="arabicPeriod"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Эксплуатация автоматизированных (информационных) систем в защищенном исполнении.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Защита информации в автоматизированных системах программными и программно-аппаратными средствами. 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Защита информации техническими средствами.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Выполнение работ по одной или нескольким профессиям рабочих, должностям служащих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85F1DC8-8053-4C0B-8525-4AAD50FCE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328" y="299785"/>
            <a:ext cx="7369343" cy="80386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Профессиональные модули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823DA4-D0B0-4CD8-AE12-AD9AB83058B9}"/>
              </a:ext>
            </a:extLst>
          </p:cNvPr>
          <p:cNvSpPr txBox="1"/>
          <p:nvPr/>
        </p:nvSpPr>
        <p:spPr>
          <a:xfrm>
            <a:off x="1305426" y="3363433"/>
            <a:ext cx="4667898" cy="163449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государственный стандарт, обеспечивающий обязательные требования к среднему профессиональному образованию по специальности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89E090-EEF4-4F2A-A445-8B1B0E8989A9}"/>
              </a:ext>
            </a:extLst>
          </p:cNvPr>
          <p:cNvSpPr txBox="1"/>
          <p:nvPr/>
        </p:nvSpPr>
        <p:spPr>
          <a:xfrm>
            <a:off x="7156199" y="3363433"/>
            <a:ext cx="3413543" cy="163449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Вариативная часть, обеспечивающая региональные особенности содержания образования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AC4CBB-FB1D-4C13-848D-08B91BF3B3AA}"/>
              </a:ext>
            </a:extLst>
          </p:cNvPr>
          <p:cNvSpPr txBox="1"/>
          <p:nvPr/>
        </p:nvSpPr>
        <p:spPr>
          <a:xfrm>
            <a:off x="3988469" y="5445781"/>
            <a:ext cx="4924219" cy="78319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высококвалифицированный и востребованный специалист</a:t>
            </a:r>
          </a:p>
        </p:txBody>
      </p:sp>
      <p:sp>
        <p:nvSpPr>
          <p:cNvPr id="3" name="Крест 2">
            <a:extLst>
              <a:ext uri="{FF2B5EF4-FFF2-40B4-BE49-F238E27FC236}">
                <a16:creationId xmlns:a16="http://schemas.microsoft.com/office/drawing/2014/main" id="{A5DF1AAB-DEFF-4C79-B7F7-E2B346D2D3B2}"/>
              </a:ext>
            </a:extLst>
          </p:cNvPr>
          <p:cNvSpPr/>
          <p:nvPr/>
        </p:nvSpPr>
        <p:spPr>
          <a:xfrm>
            <a:off x="6218677" y="3835404"/>
            <a:ext cx="591197" cy="560177"/>
          </a:xfrm>
          <a:prstGeom prst="plus">
            <a:avLst>
              <a:gd name="adj" fmla="val 33824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D28A322-5760-4C43-9BF6-F859867EAB38}"/>
              </a:ext>
            </a:extLst>
          </p:cNvPr>
          <p:cNvSpPr/>
          <p:nvPr/>
        </p:nvSpPr>
        <p:spPr>
          <a:xfrm>
            <a:off x="2839452" y="5837378"/>
            <a:ext cx="721895" cy="13687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8C36B12-24C9-4349-B13C-2977DC714A45}"/>
              </a:ext>
            </a:extLst>
          </p:cNvPr>
          <p:cNvSpPr/>
          <p:nvPr/>
        </p:nvSpPr>
        <p:spPr>
          <a:xfrm>
            <a:off x="2839451" y="5594485"/>
            <a:ext cx="721895" cy="13687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9881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95F3EF5-7B21-4D32-9612-0A55916EC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891"/>
            <a:ext cx="10515600" cy="120541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1071F9B-336A-409B-87B6-9D4673000304}"/>
              </a:ext>
            </a:extLst>
          </p:cNvPr>
          <p:cNvSpPr/>
          <p:nvPr/>
        </p:nvSpPr>
        <p:spPr>
          <a:xfrm>
            <a:off x="2559898" y="1858943"/>
            <a:ext cx="3314699" cy="98651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Учебная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467912E-B8AC-4B14-BCDD-A38CC2F60D23}"/>
              </a:ext>
            </a:extLst>
          </p:cNvPr>
          <p:cNvSpPr/>
          <p:nvPr/>
        </p:nvSpPr>
        <p:spPr>
          <a:xfrm>
            <a:off x="1524473" y="3307721"/>
            <a:ext cx="4350124" cy="11367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Производственная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FE96936-EA92-4CA3-8571-F573EC3C7393}"/>
              </a:ext>
            </a:extLst>
          </p:cNvPr>
          <p:cNvSpPr/>
          <p:nvPr/>
        </p:nvSpPr>
        <p:spPr>
          <a:xfrm>
            <a:off x="1524473" y="4906731"/>
            <a:ext cx="4350124" cy="11367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Преддипломная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1D21B21-44F5-4905-A55E-EE949677D20A}"/>
              </a:ext>
            </a:extLst>
          </p:cNvPr>
          <p:cNvSpPr/>
          <p:nvPr/>
        </p:nvSpPr>
        <p:spPr>
          <a:xfrm>
            <a:off x="7159422" y="4005410"/>
            <a:ext cx="3086100" cy="1400378"/>
          </a:xfrm>
          <a:prstGeom prst="roundRect">
            <a:avLst/>
          </a:prstGeom>
          <a:ln w="5715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предприятиях Волгограда и области</a:t>
            </a: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07FDC85C-681B-4C2C-9ED3-53E70F8549AD}"/>
              </a:ext>
            </a:extLst>
          </p:cNvPr>
          <p:cNvSpPr/>
          <p:nvPr/>
        </p:nvSpPr>
        <p:spPr>
          <a:xfrm rot="1871152">
            <a:off x="5990616" y="4128774"/>
            <a:ext cx="1034715" cy="21055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74FA2945-CB8A-4D49-B054-D0160A4712B3}"/>
              </a:ext>
            </a:extLst>
          </p:cNvPr>
          <p:cNvSpPr/>
          <p:nvPr/>
        </p:nvSpPr>
        <p:spPr>
          <a:xfrm rot="19918175" flipV="1">
            <a:off x="5999652" y="4969172"/>
            <a:ext cx="1034715" cy="21055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870917-959E-4AD2-9687-59BB5F47DC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464" y="1669507"/>
            <a:ext cx="3269704" cy="16540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82723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3E94DA2-FCF4-4334-ADDE-7C01FEE0D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9" y="61844"/>
            <a:ext cx="7483643" cy="102860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Кабинеты и лаборатории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7ECFCDD-FD12-486B-9FBB-F96FFFC8787C}"/>
              </a:ext>
            </a:extLst>
          </p:cNvPr>
          <p:cNvSpPr/>
          <p:nvPr/>
        </p:nvSpPr>
        <p:spPr>
          <a:xfrm>
            <a:off x="3056021" y="1280865"/>
            <a:ext cx="6713621" cy="77211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Лаборатория</a:t>
            </a:r>
            <a:r>
              <a:rPr lang="ru-RU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технических средств </a:t>
            </a:r>
          </a:p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защиты информации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B4682877-9D60-4DDE-AA69-A6D518BAC653}"/>
              </a:ext>
            </a:extLst>
          </p:cNvPr>
          <p:cNvSpPr/>
          <p:nvPr/>
        </p:nvSpPr>
        <p:spPr>
          <a:xfrm>
            <a:off x="3056021" y="2311625"/>
            <a:ext cx="6713621" cy="70228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Лаборатория сетей и систем </a:t>
            </a:r>
          </a:p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передачи информации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BE017D1E-CA5E-4B47-8B5B-50948BD04DDE}"/>
              </a:ext>
            </a:extLst>
          </p:cNvPr>
          <p:cNvSpPr/>
          <p:nvPr/>
        </p:nvSpPr>
        <p:spPr>
          <a:xfrm>
            <a:off x="3056021" y="3204328"/>
            <a:ext cx="6713621" cy="78448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Лаборатория программных и программно-аппаратных средств защиты информации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84707685-7D62-497E-9930-8FF7DFF3A92B}"/>
              </a:ext>
            </a:extLst>
          </p:cNvPr>
          <p:cNvSpPr/>
          <p:nvPr/>
        </p:nvSpPr>
        <p:spPr>
          <a:xfrm>
            <a:off x="3056021" y="4270331"/>
            <a:ext cx="6713621" cy="59701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Кабинет</a:t>
            </a:r>
            <a:r>
              <a:rPr lang="ru-RU" sz="1600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операционных </a:t>
            </a: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</a:t>
            </a:r>
            <a:r>
              <a:rPr lang="ru-RU" sz="1600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сред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11932452-EF29-4052-8144-A50974FFA1A1}"/>
              </a:ext>
            </a:extLst>
          </p:cNvPr>
          <p:cNvSpPr/>
          <p:nvPr/>
        </p:nvSpPr>
        <p:spPr>
          <a:xfrm>
            <a:off x="3056021" y="5142315"/>
            <a:ext cx="6713621" cy="100317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Кабинет архитектуры </a:t>
            </a:r>
          </a:p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электронно-вычислительных машин и </a:t>
            </a:r>
          </a:p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вычислительных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2691802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3E94DA2-FCF4-4334-ADDE-7C01FEE0D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0714" y="126550"/>
            <a:ext cx="6533149" cy="102860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Современное ПО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7ECFCDD-FD12-486B-9FBB-F96FFFC8787C}"/>
              </a:ext>
            </a:extLst>
          </p:cNvPr>
          <p:cNvSpPr/>
          <p:nvPr/>
        </p:nvSpPr>
        <p:spPr>
          <a:xfrm>
            <a:off x="3062037" y="1331079"/>
            <a:ext cx="6479006" cy="62827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en-US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Cisco Packet Tracer</a:t>
            </a:r>
            <a:endParaRPr lang="ru-RU" b="1" cap="all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B4682877-9D60-4DDE-AA69-A6D518BAC653}"/>
              </a:ext>
            </a:extLst>
          </p:cNvPr>
          <p:cNvSpPr/>
          <p:nvPr/>
        </p:nvSpPr>
        <p:spPr>
          <a:xfrm>
            <a:off x="3037974" y="2263372"/>
            <a:ext cx="6527132" cy="59701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en-US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VirtualBox</a:t>
            </a:r>
            <a:endParaRPr lang="ru-RU" b="1" cap="all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BE017D1E-CA5E-4B47-8B5B-50948BD04DDE}"/>
              </a:ext>
            </a:extLst>
          </p:cNvPr>
          <p:cNvSpPr/>
          <p:nvPr/>
        </p:nvSpPr>
        <p:spPr>
          <a:xfrm>
            <a:off x="2475497" y="3224960"/>
            <a:ext cx="7652085" cy="78448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программное средство защиты информации vGate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84707685-7D62-497E-9930-8FF7DFF3A92B}"/>
              </a:ext>
            </a:extLst>
          </p:cNvPr>
          <p:cNvSpPr/>
          <p:nvPr/>
        </p:nvSpPr>
        <p:spPr>
          <a:xfrm>
            <a:off x="2475497" y="5526921"/>
            <a:ext cx="7709061" cy="67764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комплексное средство защиты </a:t>
            </a:r>
            <a:r>
              <a:rPr lang="en-US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cretNetStudio</a:t>
            </a:r>
            <a:endParaRPr lang="ru-RU" b="1" cap="all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11932452-EF29-4052-8144-A50974FFA1A1}"/>
              </a:ext>
            </a:extLst>
          </p:cNvPr>
          <p:cNvSpPr/>
          <p:nvPr/>
        </p:nvSpPr>
        <p:spPr>
          <a:xfrm>
            <a:off x="2447008" y="4358436"/>
            <a:ext cx="7709061" cy="80517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B6E7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buClr>
                <a:schemeClr val="accent1"/>
              </a:buClr>
              <a:buSzPct val="70000"/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аппаратно-программный комплекс шифрования «Континент»</a:t>
            </a:r>
          </a:p>
        </p:txBody>
      </p:sp>
    </p:spTree>
    <p:extLst>
      <p:ext uri="{BB962C8B-B14F-4D97-AF65-F5344CB8AC3E}">
        <p14:creationId xmlns:p14="http://schemas.microsoft.com/office/powerpoint/2010/main" val="4078570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953471" y="1628170"/>
            <a:ext cx="7820807" cy="4375588"/>
          </a:xfrm>
        </p:spPr>
        <p:txBody>
          <a:bodyPr>
            <a:normAutofit fontScale="70000" lnSpcReduction="20000"/>
          </a:bodyPr>
          <a:lstStyle/>
          <a:p>
            <a:pPr marL="444500" indent="-444500">
              <a:lnSpc>
                <a:spcPct val="16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Имеют большой педагогический опыт</a:t>
            </a:r>
          </a:p>
          <a:p>
            <a:pPr marL="444500" indent="-444500">
              <a:lnSpc>
                <a:spcPct val="16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Высокую квалификацию</a:t>
            </a:r>
          </a:p>
          <a:p>
            <a:pPr marL="444500" indent="-444500">
              <a:lnSpc>
                <a:spcPct val="16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Ежегодно проходят стажировку в </a:t>
            </a:r>
            <a:r>
              <a:rPr lang="en-US" sz="2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IT-</a:t>
            </a: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компаниях нашего города</a:t>
            </a:r>
          </a:p>
          <a:p>
            <a:pPr marL="444500" indent="-444500">
              <a:lnSpc>
                <a:spcPct val="16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Совершенствуют свое мастерство на курсах повышения квалификации</a:t>
            </a:r>
          </a:p>
          <a:p>
            <a:pPr marL="444500" indent="-444500">
              <a:lnSpc>
                <a:spcPct val="16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Проходят переподготовку</a:t>
            </a:r>
          </a:p>
          <a:p>
            <a:pPr marL="444500" indent="-444500">
              <a:lnSpc>
                <a:spcPct val="16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Участвуют в конкурсах профессионального мастерства</a:t>
            </a:r>
          </a:p>
          <a:p>
            <a:pPr marL="444500" indent="-444500">
              <a:lnSpc>
                <a:spcPct val="160000"/>
              </a:lnSpc>
              <a:spcBef>
                <a:spcPts val="0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Готовят студентов к участию в олимпиадах, конференциях</a:t>
            </a:r>
          </a:p>
          <a:p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C39B5BAA-E6AD-4DC1-AF10-974A298D47F6}"/>
              </a:ext>
            </a:extLst>
          </p:cNvPr>
          <p:cNvSpPr txBox="1">
            <a:spLocks/>
          </p:cNvSpPr>
          <p:nvPr/>
        </p:nvSpPr>
        <p:spPr>
          <a:xfrm>
            <a:off x="2790323" y="251534"/>
            <a:ext cx="6611354" cy="1205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 </a:t>
            </a:r>
            <a: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преподаватели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CC870A-8A0D-4949-9F17-F1C4D89A66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23" y="3699208"/>
            <a:ext cx="1636632" cy="16427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21134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CC30537-C965-4508-9177-A313DEA9BB1E}"/>
              </a:ext>
            </a:extLst>
          </p:cNvPr>
          <p:cNvSpPr txBox="1">
            <a:spLocks/>
          </p:cNvSpPr>
          <p:nvPr/>
        </p:nvSpPr>
        <p:spPr>
          <a:xfrm>
            <a:off x="838200" y="319893"/>
            <a:ext cx="10515600" cy="1205416"/>
          </a:xfrm>
          <a:prstGeom prst="rect">
            <a:avLst/>
          </a:prstGeom>
          <a:ln>
            <a:solidFill>
              <a:srgbClr val="2B6E7A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причин выбрать </a:t>
            </a:r>
          </a:p>
          <a:p>
            <a:pPr algn="ctr"/>
            <a: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специальность 10.02.05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F9FB4F-498E-4355-AB5A-A6FB5ADC5A56}"/>
              </a:ext>
            </a:extLst>
          </p:cNvPr>
          <p:cNvSpPr txBox="1"/>
          <p:nvPr/>
        </p:nvSpPr>
        <p:spPr>
          <a:xfrm>
            <a:off x="3520981" y="1552127"/>
            <a:ext cx="710891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Высокий спрос на рынке труда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Достойная заработная плата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Перспективы профессионального роста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стать специалистом в молодом возрасте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Допустимость удаленной работы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работы в смежных областях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Творческая работа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Высокопрофессиональный коллектив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Расширение круга полезных знакомств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Комфортные условия труда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9133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10"/>
          <p:cNvSpPr>
            <a:spLocks noGrp="1"/>
          </p:cNvSpPr>
          <p:nvPr>
            <p:ph sz="quarter" idx="13"/>
          </p:nvPr>
        </p:nvSpPr>
        <p:spPr>
          <a:xfrm>
            <a:off x="4120608" y="1983851"/>
            <a:ext cx="5723828" cy="3875527"/>
          </a:xfrm>
        </p:spPr>
        <p:txBody>
          <a:bodyPr>
            <a:normAutofit/>
          </a:bodyPr>
          <a:lstStyle/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Федеральная служба статистики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Федеральная налоговая служба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Федеральная миграционная служба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МВД РФ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ФСБ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Банки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Интернет-провайдеры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Образование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Торговые компании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658717-2839-44FA-A51A-E4BB858A68EC}"/>
              </a:ext>
            </a:extLst>
          </p:cNvPr>
          <p:cNvSpPr txBox="1">
            <a:spLocks/>
          </p:cNvSpPr>
          <p:nvPr/>
        </p:nvSpPr>
        <p:spPr>
          <a:xfrm>
            <a:off x="2920666" y="357506"/>
            <a:ext cx="6350668" cy="1082708"/>
          </a:xfrm>
          <a:prstGeom prst="rect">
            <a:avLst/>
          </a:prstGeom>
          <a:ln>
            <a:solidFill>
              <a:srgbClr val="2B6E7A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Трудоустройство</a:t>
            </a:r>
          </a:p>
        </p:txBody>
      </p:sp>
    </p:spTree>
    <p:extLst>
      <p:ext uri="{BB962C8B-B14F-4D97-AF65-F5344CB8AC3E}">
        <p14:creationId xmlns:p14="http://schemas.microsoft.com/office/powerpoint/2010/main" val="1479361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10"/>
          <p:cNvSpPr>
            <a:spLocks noGrp="1"/>
          </p:cNvSpPr>
          <p:nvPr>
            <p:ph sz="quarter" idx="13"/>
          </p:nvPr>
        </p:nvSpPr>
        <p:spPr>
          <a:xfrm>
            <a:off x="2584331" y="2125436"/>
            <a:ext cx="7558290" cy="4019870"/>
          </a:xfrm>
        </p:spPr>
        <p:txBody>
          <a:bodyPr>
            <a:normAutofit/>
          </a:bodyPr>
          <a:lstStyle/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400">
                <a:latin typeface="Arial" panose="020B0604020202020204" pitchFamily="34" charset="0"/>
                <a:cs typeface="Arial" panose="020B0604020202020204" pitchFamily="34" charset="0"/>
              </a:rPr>
              <a:t>Документ, удостоверяющий личность (паспорт);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400">
                <a:latin typeface="Arial" panose="020B0604020202020204" pitchFamily="34" charset="0"/>
                <a:cs typeface="Arial" panose="020B0604020202020204" pitchFamily="34" charset="0"/>
              </a:rPr>
              <a:t>Документ об образовании;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400">
                <a:latin typeface="Arial" panose="020B0604020202020204" pitchFamily="34" charset="0"/>
                <a:cs typeface="Arial" panose="020B0604020202020204" pitchFamily="34" charset="0"/>
              </a:rPr>
              <a:t>Документы, подтверждающие ограниченные возможности здоровья или инвалидность (при наличии);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400">
                <a:latin typeface="Arial" panose="020B0604020202020204" pitchFamily="34" charset="0"/>
                <a:cs typeface="Arial" panose="020B0604020202020204" pitchFamily="34" charset="0"/>
              </a:rPr>
              <a:t>СНИЛС;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400">
                <a:latin typeface="Arial" panose="020B0604020202020204" pitchFamily="34" charset="0"/>
                <a:cs typeface="Arial" panose="020B0604020202020204" pitchFamily="34" charset="0"/>
              </a:rPr>
              <a:t>Документы, подтверждающие индивидуальные достижения (при наличии);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400">
                <a:latin typeface="Arial" panose="020B0604020202020204" pitchFamily="34" charset="0"/>
                <a:cs typeface="Arial" panose="020B0604020202020204" pitchFamily="34" charset="0"/>
              </a:rPr>
              <a:t>6 фотографий 3х4.</a:t>
            </a:r>
          </a:p>
          <a:p>
            <a:pPr marL="534988" indent="-534988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ru-RU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658717-2839-44FA-A51A-E4BB858A68EC}"/>
              </a:ext>
            </a:extLst>
          </p:cNvPr>
          <p:cNvSpPr txBox="1">
            <a:spLocks/>
          </p:cNvSpPr>
          <p:nvPr/>
        </p:nvSpPr>
        <p:spPr>
          <a:xfrm>
            <a:off x="2919662" y="305008"/>
            <a:ext cx="6352675" cy="1584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Документы, необходимые для поступления в Волгоградский филиал РГУ СОЦТЕХ</a:t>
            </a:r>
          </a:p>
        </p:txBody>
      </p:sp>
    </p:spTree>
    <p:extLst>
      <p:ext uri="{BB962C8B-B14F-4D97-AF65-F5344CB8AC3E}">
        <p14:creationId xmlns:p14="http://schemas.microsoft.com/office/powerpoint/2010/main" val="792140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5" y="1563261"/>
            <a:ext cx="4208934" cy="29986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179" y="1819463"/>
            <a:ext cx="2357720" cy="3219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749" y="1563261"/>
            <a:ext cx="3935838" cy="43299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64723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id="{7A17E9DA-92B5-421F-A234-FCD0AEDB2A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01615" y="529999"/>
            <a:ext cx="6388769" cy="1839083"/>
          </a:xfrm>
        </p:spPr>
        <p:txBody>
          <a:bodyPr>
            <a:normAutofit/>
          </a:bodyPr>
          <a:lstStyle/>
          <a:p>
            <a:pPr>
              <a:buFont typeface="Wingdings 2" panose="05020102010507070707" pitchFamily="18" charset="2"/>
              <a:buNone/>
            </a:pPr>
            <a:endParaRPr lang="ru-RU" altLang="ru-RU" dirty="0">
              <a:solidFill>
                <a:srgbClr val="2B6E7A"/>
              </a:solidFill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3600" b="1" dirty="0">
                <a:solidFill>
                  <a:srgbClr val="2B6E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Волгоградский филиал РГУ СОЦТЕХ ждет вас!</a:t>
            </a:r>
          </a:p>
          <a:p>
            <a:pPr algn="ctr"/>
            <a:endParaRPr lang="ru-RU" altLang="ru-RU" sz="3600" b="1" dirty="0">
              <a:solidFill>
                <a:srgbClr val="2B6E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rgbClr val="2B6E7A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ADC605-6FB9-424E-A5E4-2F5C6FB5A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23" y="2597682"/>
            <a:ext cx="4553953" cy="34154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38461983"/>
      </p:ext>
    </p:extLst>
  </p:cSld>
  <p:clrMapOvr>
    <a:masterClrMapping/>
  </p:clrMapOvr>
</p:sld>
</file>

<file path=ppt/theme/theme1.xml><?xml version="1.0" encoding="utf-8"?>
<a:theme xmlns:a="http://schemas.openxmlformats.org/drawingml/2006/main" name="I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IT</Template>
  <TotalTime>2920</TotalTime>
  <Words>531</Words>
  <Application>Microsoft Office PowerPoint</Application>
  <PresentationFormat>Широкоэкранный</PresentationFormat>
  <Paragraphs>124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Ariston</vt:lpstr>
      <vt:lpstr>Bell MT</vt:lpstr>
      <vt:lpstr>Calibri</vt:lpstr>
      <vt:lpstr>Calibri Light</vt:lpstr>
      <vt:lpstr>Wingdings 2</vt:lpstr>
      <vt:lpstr>IT</vt:lpstr>
      <vt:lpstr>Тема Office</vt:lpstr>
      <vt:lpstr>Специальность 10.02.05   Обеспечение  информационной безопасности автоматизированных систем  квалификация – техник по защите информации</vt:lpstr>
      <vt:lpstr>Преимущества</vt:lpstr>
      <vt:lpstr>Сроки обучения</vt:lpstr>
      <vt:lpstr>Обучение предусматривает изучение следующих учебных циклов:</vt:lpstr>
      <vt:lpstr>Дисциплины</vt:lpstr>
      <vt:lpstr>Дисциплины</vt:lpstr>
      <vt:lpstr>Профессиональные модули</vt:lpstr>
      <vt:lpstr>Практика</vt:lpstr>
      <vt:lpstr>Кабинеты и лаборатории</vt:lpstr>
      <vt:lpstr>Современное ПО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09«Прикладная информатика (по отраслям)»</dc:title>
  <dc:creator>Gleb</dc:creator>
  <cp:lastModifiedBy>student</cp:lastModifiedBy>
  <cp:revision>144</cp:revision>
  <dcterms:created xsi:type="dcterms:W3CDTF">2017-09-15T05:53:28Z</dcterms:created>
  <dcterms:modified xsi:type="dcterms:W3CDTF">2024-04-09T09:35:39Z</dcterms:modified>
</cp:coreProperties>
</file>