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10.12.2020</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10.12.2020</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10.12.2020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3200" dirty="0" smtClean="0">
                <a:solidFill>
                  <a:srgbClr val="FFFF00"/>
                </a:solidFill>
                <a:latin typeface="Times New Roman" pitchFamily="18" charset="0"/>
                <a:cs typeface="Times New Roman" pitchFamily="18" charset="0"/>
              </a:rPr>
              <a:t>День воинской славы России. К 290 </a:t>
            </a:r>
            <a:r>
              <a:rPr lang="ru-RU" sz="3200" dirty="0" err="1" smtClean="0">
                <a:solidFill>
                  <a:srgbClr val="FFFF00"/>
                </a:solidFill>
                <a:latin typeface="Times New Roman" pitchFamily="18" charset="0"/>
                <a:cs typeface="Times New Roman" pitchFamily="18" charset="0"/>
              </a:rPr>
              <a:t>летию</a:t>
            </a:r>
            <a:r>
              <a:rPr lang="ru-RU" sz="3200" dirty="0" smtClean="0">
                <a:solidFill>
                  <a:srgbClr val="FFFF00"/>
                </a:solidFill>
                <a:latin typeface="Times New Roman" pitchFamily="18" charset="0"/>
                <a:cs typeface="Times New Roman" pitchFamily="18" charset="0"/>
              </a:rPr>
              <a:t> со дня рождения А.В. Суворова (1730-1800)</a:t>
            </a:r>
            <a:endParaRPr lang="ru-RU" sz="3200" dirty="0">
              <a:solidFill>
                <a:srgbClr val="FFFF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suvorov_aleksandr_vasilevich._hud._yu.a._biryukov_2013_g.jpg"/>
          <p:cNvPicPr>
            <a:picLocks noGrp="1" noChangeAspect="1"/>
          </p:cNvPicPr>
          <p:nvPr>
            <p:ph idx="1"/>
          </p:nvPr>
        </p:nvPicPr>
        <p:blipFill>
          <a:blip r:embed="rId2"/>
          <a:stretch>
            <a:fillRect/>
          </a:stretch>
        </p:blipFill>
        <p:spPr>
          <a:xfrm>
            <a:off x="285720" y="285728"/>
            <a:ext cx="4286280" cy="6000792"/>
          </a:xfrm>
        </p:spPr>
      </p:pic>
      <p:sp>
        <p:nvSpPr>
          <p:cNvPr id="3" name="Заголовок 2"/>
          <p:cNvSpPr>
            <a:spLocks noGrp="1"/>
          </p:cNvSpPr>
          <p:nvPr>
            <p:ph type="title"/>
          </p:nvPr>
        </p:nvSpPr>
        <p:spPr>
          <a:xfrm>
            <a:off x="4643438" y="285728"/>
            <a:ext cx="4043362" cy="5786478"/>
          </a:xfrm>
        </p:spPr>
        <p:txBody>
          <a:bodyPr>
            <a:normAutofit fontScale="90000"/>
          </a:bodyPr>
          <a:lstStyle/>
          <a:p>
            <a:pPr algn="ctr"/>
            <a:r>
              <a:rPr lang="ru-RU" sz="2400" b="1" dirty="0" smtClean="0">
                <a:solidFill>
                  <a:srgbClr val="FFFF00"/>
                </a:solidFill>
                <a:latin typeface="Times New Roman" pitchFamily="18" charset="0"/>
                <a:cs typeface="Times New Roman" pitchFamily="18" charset="0"/>
              </a:rPr>
              <a:t>Суворов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Александр</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Васильевич</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русский генералиссимус</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24.11.1730 (1729)-18.05.1800 гг.  70 (69) лет.</a:t>
            </a:r>
            <a:br>
              <a:rPr lang="ru-RU" sz="2400" b="1" dirty="0" smtClean="0">
                <a:solidFill>
                  <a:srgbClr val="FFFF00"/>
                </a:solidFill>
                <a:latin typeface="Times New Roman" pitchFamily="18" charset="0"/>
                <a:cs typeface="Times New Roman" pitchFamily="18" charset="0"/>
              </a:rPr>
            </a:b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Генералиссимус российских сухопутных и морских сил</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генерал-фельдмаршал австрийских и сардинских войск</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князь  италийский</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граф  </a:t>
            </a:r>
            <a:r>
              <a:rPr lang="ru-RU" sz="2000" b="1" dirty="0" err="1" smtClean="0">
                <a:latin typeface="Times New Roman" pitchFamily="18" charset="0"/>
                <a:cs typeface="Times New Roman" pitchFamily="18" charset="0"/>
              </a:rPr>
              <a:t>рымниковский</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г</a:t>
            </a:r>
            <a:r>
              <a:rPr lang="ru-RU" sz="2000" b="1" dirty="0" err="1" smtClean="0">
                <a:latin typeface="Times New Roman" pitchFamily="18" charset="0"/>
                <a:cs typeface="Times New Roman" pitchFamily="18" charset="0"/>
              </a:rPr>
              <a:t>раф</a:t>
            </a:r>
            <a:r>
              <a:rPr lang="ru-RU" sz="2000" b="1" dirty="0" smtClean="0">
                <a:latin typeface="Times New Roman" pitchFamily="18" charset="0"/>
                <a:cs typeface="Times New Roman" pitchFamily="18" charset="0"/>
              </a:rPr>
              <a:t>  священной римской империи</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гранд  сардинского королевства</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и принц  королевской крови</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endParaRPr lang="ru-RU" sz="1600"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6419872"/>
          </a:xfrm>
        </p:spPr>
        <p:txBody>
          <a:bodyPr>
            <a:normAutofit fontScale="90000"/>
          </a:bodyPr>
          <a:lstStyle/>
          <a:p>
            <a:r>
              <a:rPr lang="ru-RU" sz="3200" u="sng" dirty="0" smtClean="0">
                <a:solidFill>
                  <a:srgbClr val="FFFF00"/>
                </a:solidFill>
                <a:latin typeface="Times New Roman" pitchFamily="18" charset="0"/>
                <a:cs typeface="Times New Roman" pitchFamily="18" charset="0"/>
              </a:rPr>
              <a:t>Дворяне Суворовы</a:t>
            </a:r>
            <a:r>
              <a:rPr lang="ru-RU" sz="3200" dirty="0" smtClean="0">
                <a:solidFill>
                  <a:srgbClr val="FFFF00"/>
                </a:solidFill>
                <a:latin typeface="Times New Roman" pitchFamily="18" charset="0"/>
                <a:cs typeface="Times New Roman" pitchFamily="18" charset="0"/>
              </a:rPr>
              <a:t/>
            </a:r>
            <a:br>
              <a:rPr lang="ru-RU" sz="3200" dirty="0" smtClean="0">
                <a:solidFill>
                  <a:srgbClr val="FFFF00"/>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a:t>
            </a:r>
            <a:r>
              <a:rPr lang="ru-RU" sz="2400" dirty="0" smtClean="0">
                <a:solidFill>
                  <a:srgbClr val="FFFF00"/>
                </a:solidFill>
                <a:latin typeface="Times New Roman" pitchFamily="18" charset="0"/>
                <a:cs typeface="Times New Roman" pitchFamily="18" charset="0"/>
              </a:rPr>
              <a:t>Михаил Иванович Суворов </a:t>
            </a:r>
            <a:r>
              <a:rPr lang="ru-RU" sz="2400" dirty="0" smtClean="0">
                <a:solidFill>
                  <a:schemeClr val="tx1"/>
                </a:solidFill>
                <a:latin typeface="Times New Roman" pitchFamily="18" charset="0"/>
                <a:cs typeface="Times New Roman" pitchFamily="18" charset="0"/>
              </a:rPr>
              <a:t>, был 4-м воеводою правой руки  в Казанском походе 1554года и 3-м воеводою 10 большого полка в Шведском  походе 1549 года.</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Опричниками Ивана Грозного числились </a:t>
            </a:r>
            <a:r>
              <a:rPr lang="ru-RU" sz="2400" dirty="0" smtClean="0">
                <a:solidFill>
                  <a:srgbClr val="FFFF00"/>
                </a:solidFill>
                <a:latin typeface="Times New Roman" pitchFamily="18" charset="0"/>
                <a:cs typeface="Times New Roman" pitchFamily="18" charset="0"/>
              </a:rPr>
              <a:t>Семен</a:t>
            </a:r>
            <a:r>
              <a:rPr lang="ru-RU" sz="2400" dirty="0" smtClean="0">
                <a:solidFill>
                  <a:schemeClr val="tx1"/>
                </a:solidFill>
                <a:latin typeface="Times New Roman" pitchFamily="18" charset="0"/>
                <a:cs typeface="Times New Roman" pitchFamily="18" charset="0"/>
              </a:rPr>
              <a:t> и дьяк </a:t>
            </a:r>
            <a:r>
              <a:rPr lang="ru-RU" sz="2400" dirty="0" smtClean="0">
                <a:solidFill>
                  <a:srgbClr val="FFFF00"/>
                </a:solidFill>
                <a:latin typeface="Times New Roman" pitchFamily="18" charset="0"/>
                <a:cs typeface="Times New Roman" pitchFamily="18" charset="0"/>
              </a:rPr>
              <a:t>Постник</a:t>
            </a:r>
            <a:r>
              <a:rPr lang="ru-RU" sz="2400" dirty="0" smtClean="0">
                <a:solidFill>
                  <a:schemeClr val="tx1"/>
                </a:solidFill>
                <a:latin typeface="Times New Roman" pitchFamily="18" charset="0"/>
                <a:cs typeface="Times New Roman" pitchFamily="18" charset="0"/>
              </a:rPr>
              <a:t> </a:t>
            </a:r>
            <a:r>
              <a:rPr lang="ru-RU" sz="2400" dirty="0" smtClean="0">
                <a:solidFill>
                  <a:srgbClr val="FFFF00"/>
                </a:solidFill>
                <a:latin typeface="Times New Roman" pitchFamily="18" charset="0"/>
                <a:cs typeface="Times New Roman" pitchFamily="18" charset="0"/>
              </a:rPr>
              <a:t>Суворовы </a:t>
            </a:r>
            <a:r>
              <a:rPr lang="ru-RU" sz="2400" dirty="0" smtClean="0">
                <a:solidFill>
                  <a:schemeClr val="tx1"/>
                </a:solidFill>
                <a:latin typeface="Times New Roman" pitchFamily="18" charset="0"/>
                <a:cs typeface="Times New Roman" pitchFamily="18" charset="0"/>
              </a:rPr>
              <a:t>1543 год</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Стольник </a:t>
            </a:r>
            <a:r>
              <a:rPr lang="ru-RU" sz="2400" dirty="0" smtClean="0">
                <a:solidFill>
                  <a:srgbClr val="FFFF00"/>
                </a:solidFill>
                <a:latin typeface="Times New Roman" pitchFamily="18" charset="0"/>
                <a:cs typeface="Times New Roman" pitchFamily="18" charset="0"/>
              </a:rPr>
              <a:t>Борис Суворов </a:t>
            </a:r>
            <a:r>
              <a:rPr lang="ru-RU" sz="2400" dirty="0" smtClean="0">
                <a:solidFill>
                  <a:schemeClr val="tx1"/>
                </a:solidFill>
                <a:latin typeface="Times New Roman" pitchFamily="18" charset="0"/>
                <a:cs typeface="Times New Roman" pitchFamily="18" charset="0"/>
              </a:rPr>
              <a:t>владел поместьями 1628 год, за многолетнюю службу и храбрость был пожалован от царей и </a:t>
            </a:r>
            <a:r>
              <a:rPr lang="ru-RU" sz="2400" dirty="0" smtClean="0">
                <a:solidFill>
                  <a:schemeClr val="tx1"/>
                </a:solidFill>
                <a:latin typeface="Times New Roman" pitchFamily="18" charset="0"/>
                <a:cs typeface="Times New Roman" pitchFamily="18" charset="0"/>
              </a:rPr>
              <a:t>в</a:t>
            </a:r>
            <a:r>
              <a:rPr lang="ru-RU" sz="2400" dirty="0" smtClean="0">
                <a:solidFill>
                  <a:schemeClr val="tx1"/>
                </a:solidFill>
                <a:latin typeface="Times New Roman" pitchFamily="18" charset="0"/>
                <a:cs typeface="Times New Roman" pitchFamily="18" charset="0"/>
              </a:rPr>
              <a:t>еликих князей  Петра </a:t>
            </a:r>
            <a:r>
              <a:rPr lang="en-US" sz="2400" dirty="0" smtClean="0">
                <a:solidFill>
                  <a:schemeClr val="tx1"/>
                </a:solidFill>
                <a:latin typeface="Times New Roman" pitchFamily="18" charset="0"/>
                <a:cs typeface="Times New Roman" pitchFamily="18" charset="0"/>
              </a:rPr>
              <a:t>I</a:t>
            </a:r>
            <a:r>
              <a:rPr lang="ru-RU" sz="2400" dirty="0" smtClean="0">
                <a:solidFill>
                  <a:schemeClr val="tx1"/>
                </a:solidFill>
                <a:latin typeface="Times New Roman" pitchFamily="18" charset="0"/>
                <a:cs typeface="Times New Roman" pitchFamily="18" charset="0"/>
              </a:rPr>
              <a:t> и Ивана </a:t>
            </a:r>
            <a:r>
              <a:rPr lang="en-US" sz="2400" dirty="0" smtClean="0">
                <a:solidFill>
                  <a:schemeClr val="tx1"/>
                </a:solidFill>
                <a:latin typeface="Times New Roman" pitchFamily="18" charset="0"/>
                <a:cs typeface="Times New Roman" pitchFamily="18" charset="0"/>
              </a:rPr>
              <a:t>V</a:t>
            </a:r>
            <a:r>
              <a:rPr lang="ru-RU" sz="2400" dirty="0" smtClean="0">
                <a:solidFill>
                  <a:schemeClr val="tx1"/>
                </a:solidFill>
                <a:latin typeface="Times New Roman" pitchFamily="18" charset="0"/>
                <a:cs typeface="Times New Roman" pitchFamily="18" charset="0"/>
              </a:rPr>
              <a:t>Алексеевичей грамотою 1686г.</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a:t>
            </a:r>
            <a:r>
              <a:rPr lang="ru-RU" sz="2400" dirty="0" smtClean="0">
                <a:solidFill>
                  <a:srgbClr val="FFFF00"/>
                </a:solidFill>
                <a:latin typeface="Times New Roman" pitchFamily="18" charset="0"/>
                <a:cs typeface="Times New Roman" pitchFamily="18" charset="0"/>
              </a:rPr>
              <a:t>Александр Суворов </a:t>
            </a:r>
            <a:r>
              <a:rPr lang="ru-RU" sz="2400" dirty="0" smtClean="0">
                <a:solidFill>
                  <a:schemeClr val="tx1"/>
                </a:solidFill>
                <a:latin typeface="Times New Roman" pitchFamily="18" charset="0"/>
                <a:cs typeface="Times New Roman" pitchFamily="18" charset="0"/>
              </a:rPr>
              <a:t>родился  в семье дворянина  (был назван в честь  Александра Невского), его отец был генералом русской армии, строго следившим за воспитанием и обучением сына, его любимым предметом  была военная история.</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a:r>
            <a:br>
              <a:rPr lang="ru-RU" sz="1800" dirty="0" smtClean="0">
                <a:solidFill>
                  <a:schemeClr val="tx1"/>
                </a:solidFill>
                <a:latin typeface="Times New Roman" pitchFamily="18" charset="0"/>
                <a:cs typeface="Times New Roman" pitchFamily="18" charset="0"/>
              </a:rPr>
            </a:br>
            <a:endParaRPr lang="ru-RU" sz="1800"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500042"/>
            <a:ext cx="8229600" cy="5857916"/>
          </a:xfrm>
        </p:spPr>
        <p:txBody>
          <a:bodyPr>
            <a:normAutofit/>
          </a:bodyPr>
          <a:lstStyle/>
          <a:p>
            <a:r>
              <a:rPr lang="ru-RU" sz="2800" dirty="0" smtClean="0">
                <a:solidFill>
                  <a:srgbClr val="FFFF00"/>
                </a:solidFill>
              </a:rPr>
              <a:t>Александр Суворов  был маленького </a:t>
            </a:r>
            <a:r>
              <a:rPr lang="ru-RU" sz="2800" dirty="0" smtClean="0">
                <a:solidFill>
                  <a:srgbClr val="FFFF00"/>
                </a:solidFill>
              </a:rPr>
              <a:t>роста, слабый и тщедушный. Отец хотел определить его на гражданскую службу. Юноша мечтал только быть военным и упорно стремился развить в себе силу, выносливость, укреплял здоровье. Со временем отец изменил свое решение и 11-ти летнего мальчика записали в Семеновский полк рядовым, но приступил к исполнению своих обязанностей только в 1748 г., в чине капрала</a:t>
            </a:r>
            <a:r>
              <a:rPr lang="ru-RU" sz="2800" dirty="0" smtClean="0">
                <a:solidFill>
                  <a:srgbClr val="FFFF00"/>
                </a:solidFill>
              </a:rPr>
              <a:t>.</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endParaRPr lang="ru-RU" sz="2800" dirty="0">
              <a:solidFill>
                <a:srgbClr val="FFFF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dRgOS81zWpE.jpg"/>
          <p:cNvPicPr>
            <a:picLocks noGrp="1" noChangeAspect="1"/>
          </p:cNvPicPr>
          <p:nvPr>
            <p:ph idx="1"/>
          </p:nvPr>
        </p:nvPicPr>
        <p:blipFill>
          <a:blip r:embed="rId2"/>
          <a:stretch>
            <a:fillRect/>
          </a:stretch>
        </p:blipFill>
        <p:spPr>
          <a:xfrm>
            <a:off x="357158" y="285728"/>
            <a:ext cx="8429684" cy="3857652"/>
          </a:xfrm>
        </p:spPr>
      </p:pic>
      <p:sp>
        <p:nvSpPr>
          <p:cNvPr id="3" name="Заголовок 2"/>
          <p:cNvSpPr>
            <a:spLocks noGrp="1"/>
          </p:cNvSpPr>
          <p:nvPr>
            <p:ph type="title"/>
          </p:nvPr>
        </p:nvSpPr>
        <p:spPr>
          <a:xfrm>
            <a:off x="357158" y="4000504"/>
            <a:ext cx="8143932" cy="2500330"/>
          </a:xfrm>
        </p:spPr>
        <p:txBody>
          <a:bodyPr>
            <a:normAutofit/>
          </a:bodyPr>
          <a:lstStyle/>
          <a:p>
            <a:pPr algn="just"/>
            <a:r>
              <a:rPr lang="ru-RU" sz="2000" dirty="0" smtClean="0">
                <a:solidFill>
                  <a:srgbClr val="FFFF00"/>
                </a:solidFill>
                <a:latin typeface="Times New Roman" pitchFamily="18" charset="0"/>
                <a:cs typeface="Times New Roman" pitchFamily="18" charset="0"/>
              </a:rPr>
              <a:t>1754 год — в чине поручика был переведен в </a:t>
            </a:r>
            <a:r>
              <a:rPr lang="ru-RU" sz="2000" dirty="0" err="1" smtClean="0">
                <a:solidFill>
                  <a:srgbClr val="FFFF00"/>
                </a:solidFill>
                <a:latin typeface="Times New Roman" pitchFamily="18" charset="0"/>
                <a:cs typeface="Times New Roman" pitchFamily="18" charset="0"/>
              </a:rPr>
              <a:t>Ингерманландский</a:t>
            </a:r>
            <a:r>
              <a:rPr lang="ru-RU" sz="2000" dirty="0" smtClean="0">
                <a:solidFill>
                  <a:srgbClr val="FFFF00"/>
                </a:solidFill>
                <a:latin typeface="Times New Roman" pitchFamily="18" charset="0"/>
                <a:cs typeface="Times New Roman" pitchFamily="18" charset="0"/>
              </a:rPr>
              <a:t> пехотный полк. Во время Семилетней войны 1756–1763 годах принимал участие в сражениях при </a:t>
            </a:r>
            <a:r>
              <a:rPr lang="ru-RU" sz="2000" dirty="0" err="1" smtClean="0">
                <a:solidFill>
                  <a:srgbClr val="FFFF00"/>
                </a:solidFill>
                <a:latin typeface="Times New Roman" pitchFamily="18" charset="0"/>
                <a:cs typeface="Times New Roman" pitchFamily="18" charset="0"/>
              </a:rPr>
              <a:t>Кунерсдорфе</a:t>
            </a:r>
            <a:r>
              <a:rPr lang="ru-RU" sz="2000" dirty="0" smtClean="0">
                <a:solidFill>
                  <a:srgbClr val="FFFF00"/>
                </a:solidFill>
                <a:latin typeface="Times New Roman" pitchFamily="18" charset="0"/>
                <a:cs typeface="Times New Roman" pitchFamily="18" charset="0"/>
              </a:rPr>
              <a:t>, под Франкфуртом-на-Одере, брал Берлин, участвовал в осаде </a:t>
            </a:r>
            <a:r>
              <a:rPr lang="ru-RU" sz="2000" dirty="0" err="1" smtClean="0">
                <a:solidFill>
                  <a:srgbClr val="FFFF00"/>
                </a:solidFill>
                <a:latin typeface="Times New Roman" pitchFamily="18" charset="0"/>
                <a:cs typeface="Times New Roman" pitchFamily="18" charset="0"/>
              </a:rPr>
              <a:t>Кольберга</a:t>
            </a:r>
            <a:r>
              <a:rPr lang="ru-RU" sz="2000" dirty="0" smtClean="0">
                <a:solidFill>
                  <a:srgbClr val="FFFF00"/>
                </a:solidFill>
                <a:latin typeface="Times New Roman" pitchFamily="18" charset="0"/>
                <a:cs typeface="Times New Roman" pitchFamily="18" charset="0"/>
              </a:rPr>
              <a:t>.</a:t>
            </a:r>
            <a:br>
              <a:rPr lang="ru-RU" sz="2000" dirty="0" smtClean="0">
                <a:solidFill>
                  <a:srgbClr val="FFFF00"/>
                </a:solidFill>
                <a:latin typeface="Times New Roman" pitchFamily="18" charset="0"/>
                <a:cs typeface="Times New Roman" pitchFamily="18" charset="0"/>
              </a:rPr>
            </a:br>
            <a:r>
              <a:rPr lang="ru-RU" sz="2000" dirty="0" smtClean="0">
                <a:solidFill>
                  <a:srgbClr val="FFFF00"/>
                </a:solidFill>
                <a:latin typeface="Times New Roman" pitchFamily="18" charset="0"/>
                <a:cs typeface="Times New Roman" pitchFamily="18" charset="0"/>
              </a:rPr>
              <a:t>1762 год, август — Александр Васильевич получив чин полковника назначается командиром Астраханского пехотного полка</a:t>
            </a:r>
            <a:br>
              <a:rPr lang="ru-RU" sz="2000" dirty="0" smtClean="0">
                <a:solidFill>
                  <a:srgbClr val="FFFF00"/>
                </a:solidFill>
                <a:latin typeface="Times New Roman" pitchFamily="18" charset="0"/>
                <a:cs typeface="Times New Roman" pitchFamily="18" charset="0"/>
              </a:rPr>
            </a:br>
            <a:endParaRPr lang="ru-RU" sz="2000" dirty="0">
              <a:solidFill>
                <a:srgbClr val="FFFF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57166"/>
            <a:ext cx="8229600" cy="6143668"/>
          </a:xfrm>
        </p:spPr>
        <p:txBody>
          <a:bodyPr>
            <a:normAutofit/>
          </a:bodyPr>
          <a:lstStyle/>
          <a:p>
            <a:pPr algn="just"/>
            <a:r>
              <a:rPr lang="ru-RU" sz="2200" dirty="0" smtClean="0">
                <a:solidFill>
                  <a:schemeClr val="tx1"/>
                </a:solidFill>
                <a:latin typeface="Times New Roman" pitchFamily="18" charset="0"/>
                <a:cs typeface="Times New Roman" pitchFamily="18" charset="0"/>
              </a:rPr>
              <a:t>Во время русско-турецкой войны 1768–1774 годов отряд под началом Суворова нанес несколько поражений превосходящим силам турок. Там он успешно смог применить новое для тех времен построение – атаку колоннами, прикрытыми рассыпным строем егерей. Еще больше прославила его победа над 40 тысячным турецким корпусом при </a:t>
            </a:r>
            <a:r>
              <a:rPr lang="ru-RU" sz="2200" dirty="0" err="1" smtClean="0">
                <a:solidFill>
                  <a:schemeClr val="tx1"/>
                </a:solidFill>
                <a:latin typeface="Times New Roman" pitchFamily="18" charset="0"/>
                <a:cs typeface="Times New Roman" pitchFamily="18" charset="0"/>
              </a:rPr>
              <a:t>Козлудже</a:t>
            </a:r>
            <a:r>
              <a:rPr lang="ru-RU" sz="2200" dirty="0" smtClean="0">
                <a:solidFill>
                  <a:schemeClr val="tx1"/>
                </a:solidFill>
                <a:latin typeface="Times New Roman" pitchFamily="18" charset="0"/>
                <a:cs typeface="Times New Roman" pitchFamily="18" charset="0"/>
              </a:rPr>
              <a:t>, которую он одержал в самом конце войны 8 июня 1774 года</a:t>
            </a:r>
            <a:r>
              <a:rPr lang="ru-RU" sz="2200" dirty="0" smtClean="0">
                <a:solidFill>
                  <a:schemeClr val="tx1"/>
                </a:solidFill>
                <a:latin typeface="Times New Roman" pitchFamily="18" charset="0"/>
                <a:cs typeface="Times New Roman" pitchFamily="18" charset="0"/>
              </a:rPr>
              <a:t>.</a:t>
            </a:r>
            <a:br>
              <a:rPr lang="ru-RU" sz="2200" dirty="0" smtClean="0">
                <a:solidFill>
                  <a:schemeClr val="tx1"/>
                </a:solidFill>
                <a:latin typeface="Times New Roman" pitchFamily="18" charset="0"/>
                <a:cs typeface="Times New Roman" pitchFamily="18" charset="0"/>
              </a:rPr>
            </a:br>
            <a:r>
              <a:rPr lang="ru-RU" sz="2200" dirty="0" smtClean="0">
                <a:solidFill>
                  <a:schemeClr val="tx1"/>
                </a:solidFill>
                <a:latin typeface="Times New Roman" pitchFamily="18" charset="0"/>
                <a:cs typeface="Times New Roman" pitchFamily="18" charset="0"/>
              </a:rPr>
              <a:t>С началом русско-турецкой войны 1787–1791 годов полководец получает назначение на пост начальника обороны </a:t>
            </a:r>
            <a:r>
              <a:rPr lang="ru-RU" sz="2200" dirty="0" err="1" smtClean="0">
                <a:solidFill>
                  <a:schemeClr val="tx1"/>
                </a:solidFill>
                <a:latin typeface="Times New Roman" pitchFamily="18" charset="0"/>
                <a:cs typeface="Times New Roman" pitchFamily="18" charset="0"/>
              </a:rPr>
              <a:t>Херсон-Кинбурнского</a:t>
            </a:r>
            <a:r>
              <a:rPr lang="ru-RU" sz="2200" dirty="0" smtClean="0">
                <a:solidFill>
                  <a:schemeClr val="tx1"/>
                </a:solidFill>
                <a:latin typeface="Times New Roman" pitchFamily="18" charset="0"/>
                <a:cs typeface="Times New Roman" pitchFamily="18" charset="0"/>
              </a:rPr>
              <a:t> района. 1787 год, 1 октября — войска возглавляемые А. В. </a:t>
            </a:r>
            <a:r>
              <a:rPr lang="ru-RU" sz="2200" dirty="0" err="1" smtClean="0">
                <a:solidFill>
                  <a:schemeClr val="tx1"/>
                </a:solidFill>
                <a:latin typeface="Times New Roman" pitchFamily="18" charset="0"/>
                <a:cs typeface="Times New Roman" pitchFamily="18" charset="0"/>
              </a:rPr>
              <a:t>Сувороым</a:t>
            </a:r>
            <a:r>
              <a:rPr lang="ru-RU" sz="2200" dirty="0" smtClean="0">
                <a:solidFill>
                  <a:schemeClr val="tx1"/>
                </a:solidFill>
                <a:latin typeface="Times New Roman" pitchFamily="18" charset="0"/>
                <a:cs typeface="Times New Roman" pitchFamily="18" charset="0"/>
              </a:rPr>
              <a:t> уничтожили турецкий десант, высадившийся на </a:t>
            </a:r>
            <a:r>
              <a:rPr lang="ru-RU" sz="2200" dirty="0" err="1" smtClean="0">
                <a:solidFill>
                  <a:schemeClr val="tx1"/>
                </a:solidFill>
                <a:latin typeface="Times New Roman" pitchFamily="18" charset="0"/>
                <a:cs typeface="Times New Roman" pitchFamily="18" charset="0"/>
              </a:rPr>
              <a:t>Кинбурнской</a:t>
            </a:r>
            <a:r>
              <a:rPr lang="ru-RU" sz="2200" dirty="0" smtClean="0">
                <a:solidFill>
                  <a:schemeClr val="tx1"/>
                </a:solidFill>
                <a:latin typeface="Times New Roman" pitchFamily="18" charset="0"/>
                <a:cs typeface="Times New Roman" pitchFamily="18" charset="0"/>
              </a:rPr>
              <a:t> косе. 1788 год — Александр Суворов в составе Екатеринославской армии </a:t>
            </a:r>
            <a:r>
              <a:rPr lang="ru-RU" sz="2200" dirty="0" err="1" smtClean="0">
                <a:solidFill>
                  <a:schemeClr val="tx1"/>
                </a:solidFill>
                <a:latin typeface="Times New Roman" pitchFamily="18" charset="0"/>
                <a:cs typeface="Times New Roman" pitchFamily="18" charset="0"/>
              </a:rPr>
              <a:t>генерал-фельдмаршала</a:t>
            </a:r>
            <a:r>
              <a:rPr lang="ru-RU" sz="2200" dirty="0" smtClean="0">
                <a:solidFill>
                  <a:schemeClr val="tx1"/>
                </a:solidFill>
                <a:latin typeface="Times New Roman" pitchFamily="18" charset="0"/>
                <a:cs typeface="Times New Roman" pitchFamily="18" charset="0"/>
              </a:rPr>
              <a:t> Г. А. Потемкина, принимал участие в осаде Очакова, во время которой получил тяжелое ранение и надолго выбыл из строя. Подлечившись, полководец получил под свое командование отдельный корпус. 1789 год — Суворов разбил турецкие армии в сражениях у </a:t>
            </a:r>
            <a:r>
              <a:rPr lang="ru-RU" sz="2200" dirty="0" err="1" smtClean="0">
                <a:solidFill>
                  <a:schemeClr val="tx1"/>
                </a:solidFill>
                <a:latin typeface="Times New Roman" pitchFamily="18" charset="0"/>
                <a:cs typeface="Times New Roman" pitchFamily="18" charset="0"/>
              </a:rPr>
              <a:t>Фокшан</a:t>
            </a:r>
            <a:r>
              <a:rPr lang="ru-RU" sz="2200" dirty="0" smtClean="0">
                <a:solidFill>
                  <a:schemeClr val="tx1"/>
                </a:solidFill>
                <a:latin typeface="Times New Roman" pitchFamily="18" charset="0"/>
                <a:cs typeface="Times New Roman" pitchFamily="18" charset="0"/>
              </a:rPr>
              <a:t> и при </a:t>
            </a:r>
            <a:r>
              <a:rPr lang="ru-RU" sz="2200" dirty="0" err="1" smtClean="0">
                <a:solidFill>
                  <a:schemeClr val="tx1"/>
                </a:solidFill>
                <a:latin typeface="Times New Roman" pitchFamily="18" charset="0"/>
                <a:cs typeface="Times New Roman" pitchFamily="18" charset="0"/>
              </a:rPr>
              <a:t>Рымнике</a:t>
            </a:r>
            <a:r>
              <a:rPr lang="ru-RU" sz="2200" dirty="0" smtClean="0">
                <a:solidFill>
                  <a:schemeClr val="tx1"/>
                </a:solidFill>
                <a:latin typeface="Times New Roman" pitchFamily="18" charset="0"/>
                <a:cs typeface="Times New Roman" pitchFamily="18" charset="0"/>
              </a:rPr>
              <a:t>. 1790 год, 11 декабря — русская армия под началом А Суворова штурмом овладела укрепленной крепостью Измаил.</a:t>
            </a:r>
            <a:endParaRPr lang="ru-RU" sz="22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regnum_picture_1449846846224508_normal.jpg"/>
          <p:cNvPicPr>
            <a:picLocks noGrp="1" noChangeAspect="1"/>
          </p:cNvPicPr>
          <p:nvPr>
            <p:ph idx="1"/>
          </p:nvPr>
        </p:nvPicPr>
        <p:blipFill>
          <a:blip r:embed="rId2"/>
          <a:stretch>
            <a:fillRect/>
          </a:stretch>
        </p:blipFill>
        <p:spPr>
          <a:xfrm>
            <a:off x="482203" y="642938"/>
            <a:ext cx="8179593" cy="5453062"/>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рацлавицы -02.jpg"/>
          <p:cNvPicPr>
            <a:picLocks noGrp="1" noChangeAspect="1"/>
          </p:cNvPicPr>
          <p:nvPr>
            <p:ph idx="1"/>
          </p:nvPr>
        </p:nvPicPr>
        <p:blipFill>
          <a:blip r:embed="rId2"/>
          <a:stretch>
            <a:fillRect/>
          </a:stretch>
        </p:blipFill>
        <p:spPr>
          <a:xfrm>
            <a:off x="1071538" y="142852"/>
            <a:ext cx="6929486" cy="4143404"/>
          </a:xfrm>
        </p:spPr>
      </p:pic>
      <p:sp>
        <p:nvSpPr>
          <p:cNvPr id="3" name="Заголовок 2"/>
          <p:cNvSpPr>
            <a:spLocks noGrp="1"/>
          </p:cNvSpPr>
          <p:nvPr>
            <p:ph type="title"/>
          </p:nvPr>
        </p:nvSpPr>
        <p:spPr>
          <a:xfrm>
            <a:off x="428596" y="4071942"/>
            <a:ext cx="8258204" cy="2428892"/>
          </a:xfrm>
        </p:spPr>
        <p:txBody>
          <a:bodyPr>
            <a:normAutofit/>
          </a:bodyPr>
          <a:lstStyle/>
          <a:p>
            <a:pPr algn="just"/>
            <a:r>
              <a:rPr lang="ru-RU" sz="2000" dirty="0" smtClean="0">
                <a:latin typeface="Times New Roman" pitchFamily="18" charset="0"/>
                <a:cs typeface="Times New Roman" pitchFamily="18" charset="0"/>
              </a:rPr>
              <a:t>По окончании военных действий Александр Васильевич Суворов командовал русской армией в Финляндии, руководил постройкой укреплений на границе со Швецией. 1794 год — он участвовал в военных действиях против польских конфедератов. Командовал успешным штурмом правобережного предместья польской столицы Праги, после чего сдалась и Варшава. Ключи от капитулировавшего города были вручены полководцу. За эту блестяще проведенную операцию Суворова произвели в чин </a:t>
            </a:r>
            <a:r>
              <a:rPr lang="ru-RU" sz="2000" dirty="0" err="1" smtClean="0">
                <a:latin typeface="Times New Roman" pitchFamily="18" charset="0"/>
                <a:cs typeface="Times New Roman" pitchFamily="18" charset="0"/>
              </a:rPr>
              <a:t>генерал-фельдмаршала</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85728"/>
            <a:ext cx="8229600" cy="6143668"/>
          </a:xfrm>
        </p:spPr>
        <p:txBody>
          <a:bodyPr>
            <a:normAutofit/>
          </a:bodyPr>
          <a:lstStyle/>
          <a:p>
            <a:pPr algn="just"/>
            <a:r>
              <a:rPr lang="ru-RU" sz="1400" dirty="0" smtClean="0">
                <a:solidFill>
                  <a:schemeClr val="tx1"/>
                </a:solidFill>
                <a:latin typeface="Times New Roman" pitchFamily="18" charset="0"/>
                <a:cs typeface="Times New Roman" pitchFamily="18" charset="0"/>
              </a:rPr>
              <a:t>В 1798 году Россия вступила во 2-ю антифранцузскую коалицию (</a:t>
            </a:r>
            <a:r>
              <a:rPr lang="ru-RU" sz="1400" dirty="0" smtClean="0">
                <a:solidFill>
                  <a:schemeClr val="tx1"/>
                </a:solidFill>
                <a:latin typeface="Times New Roman" pitchFamily="18" charset="0"/>
                <a:cs typeface="Times New Roman" pitchFamily="18" charset="0"/>
              </a:rPr>
              <a:t>Великобритания,</a:t>
            </a:r>
            <a:r>
              <a:rPr lang="ru-RU" sz="1400" dirty="0" smtClean="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Австрия</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Турция,Неаполитанское</a:t>
            </a:r>
            <a:r>
              <a:rPr lang="ru-RU" sz="1400" dirty="0" smtClean="0">
                <a:solidFill>
                  <a:schemeClr val="tx1"/>
                </a:solidFill>
                <a:latin typeface="Times New Roman" pitchFamily="18" charset="0"/>
                <a:cs typeface="Times New Roman" pitchFamily="18" charset="0"/>
              </a:rPr>
              <a:t> королевство). Была создана объединённая русско-австрийская армия для похода в </a:t>
            </a:r>
            <a:r>
              <a:rPr lang="ru-RU" sz="1400" dirty="0" smtClean="0">
                <a:solidFill>
                  <a:schemeClr val="tx1"/>
                </a:solidFill>
                <a:latin typeface="Times New Roman" pitchFamily="18" charset="0"/>
                <a:cs typeface="Times New Roman" pitchFamily="18" charset="0"/>
              </a:rPr>
              <a:t>северную Италию</a:t>
            </a:r>
            <a:r>
              <a:rPr lang="ru-RU" sz="1400" dirty="0" smtClean="0">
                <a:solidFill>
                  <a:schemeClr val="tx1"/>
                </a:solidFill>
                <a:latin typeface="Times New Roman" pitchFamily="18" charset="0"/>
                <a:cs typeface="Times New Roman" pitchFamily="18" charset="0"/>
              </a:rPr>
              <a:t>, захваченную войсками Французской Директории. Первоначально во главе армии планировалось поставить эрцгерцога Иосифа. Но, по настоянию англичан, австрийский император обратился с просьбой к Павлу I назначить командующим Суворова. Вызванный из ссылки полководец прибыл в Вену 14 (25) марта 1799года, где 20 (31) марта император Франц </a:t>
            </a:r>
            <a:r>
              <a:rPr lang="ru-RU" sz="1400" dirty="0" smtClean="0">
                <a:solidFill>
                  <a:schemeClr val="tx1"/>
                </a:solidFill>
                <a:latin typeface="Times New Roman" pitchFamily="18" charset="0"/>
                <a:cs typeface="Times New Roman" pitchFamily="18" charset="0"/>
              </a:rPr>
              <a:t>II присвоил </a:t>
            </a:r>
            <a:r>
              <a:rPr lang="ru-RU" sz="1400" dirty="0" smtClean="0">
                <a:solidFill>
                  <a:schemeClr val="tx1"/>
                </a:solidFill>
                <a:latin typeface="Times New Roman" pitchFamily="18" charset="0"/>
                <a:cs typeface="Times New Roman" pitchFamily="18" charset="0"/>
              </a:rPr>
              <a:t>Суворову звание </a:t>
            </a:r>
            <a:r>
              <a:rPr lang="ru-RU" sz="1400" dirty="0" err="1" smtClean="0">
                <a:solidFill>
                  <a:schemeClr val="tx1"/>
                </a:solidFill>
                <a:latin typeface="Times New Roman" pitchFamily="18" charset="0"/>
                <a:cs typeface="Times New Roman" pitchFamily="18" charset="0"/>
              </a:rPr>
              <a:t>генерал-фельдмаршала</a:t>
            </a:r>
            <a:r>
              <a:rPr lang="ru-RU" sz="1400" dirty="0" smtClean="0">
                <a:solidFill>
                  <a:schemeClr val="tx1"/>
                </a:solidFill>
                <a:latin typeface="Times New Roman" pitchFamily="18" charset="0"/>
                <a:cs typeface="Times New Roman" pitchFamily="18" charset="0"/>
              </a:rPr>
              <a:t> Священной Римской империи. 4 (15) апреля полководец прибывает к русским войскам в Верону, а на следующий день перешёл с войсками в </a:t>
            </a:r>
            <a:r>
              <a:rPr lang="ru-RU" sz="1400" dirty="0" err="1" smtClean="0">
                <a:solidFill>
                  <a:schemeClr val="tx1"/>
                </a:solidFill>
                <a:latin typeface="Times New Roman" pitchFamily="18" charset="0"/>
                <a:cs typeface="Times New Roman" pitchFamily="18" charset="0"/>
              </a:rPr>
              <a:t>Валеджо</a:t>
            </a:r>
            <a:r>
              <a:rPr lang="ru-RU" sz="1400" dirty="0" smtClean="0">
                <a:solidFill>
                  <a:schemeClr val="tx1"/>
                </a:solidFill>
                <a:latin typeface="Times New Roman" pitchFamily="18" charset="0"/>
                <a:cs typeface="Times New Roman" pitchFamily="18" charset="0"/>
              </a:rPr>
              <a:t>.</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Уже </a:t>
            </a:r>
            <a:r>
              <a:rPr lang="ru-RU" sz="1400" u="sng" dirty="0" smtClean="0">
                <a:solidFill>
                  <a:schemeClr val="tx1"/>
                </a:solidFill>
                <a:latin typeface="Times New Roman" pitchFamily="18" charset="0"/>
                <a:cs typeface="Times New Roman" pitchFamily="18" charset="0"/>
              </a:rPr>
              <a:t>8 (19) апреля</a:t>
            </a:r>
            <a:r>
              <a:rPr lang="ru-RU" sz="1400" dirty="0" smtClean="0">
                <a:solidFill>
                  <a:schemeClr val="tx1"/>
                </a:solidFill>
                <a:latin typeface="Times New Roman" pitchFamily="18" charset="0"/>
                <a:cs typeface="Times New Roman" pitchFamily="18" charset="0"/>
              </a:rPr>
              <a:t> началось выдвижение из </a:t>
            </a:r>
            <a:r>
              <a:rPr lang="ru-RU" sz="1400" dirty="0" err="1" smtClean="0">
                <a:solidFill>
                  <a:schemeClr val="tx1"/>
                </a:solidFill>
                <a:latin typeface="Times New Roman" pitchFamily="18" charset="0"/>
                <a:cs typeface="Times New Roman" pitchFamily="18" charset="0"/>
              </a:rPr>
              <a:t>Валеджо</a:t>
            </a:r>
            <a:r>
              <a:rPr lang="ru-RU" sz="1400" dirty="0" smtClean="0">
                <a:solidFill>
                  <a:schemeClr val="tx1"/>
                </a:solidFill>
                <a:latin typeface="Times New Roman" pitchFamily="18" charset="0"/>
                <a:cs typeface="Times New Roman" pitchFamily="18" charset="0"/>
              </a:rPr>
              <a:t> к реке </a:t>
            </a:r>
            <a:r>
              <a:rPr lang="ru-RU" sz="1400" dirty="0" err="1" smtClean="0">
                <a:solidFill>
                  <a:schemeClr val="tx1"/>
                </a:solidFill>
                <a:latin typeface="Times New Roman" pitchFamily="18" charset="0"/>
                <a:cs typeface="Times New Roman" pitchFamily="18" charset="0"/>
              </a:rPr>
              <a:t>Адде</a:t>
            </a:r>
            <a:r>
              <a:rPr lang="ru-RU" sz="1400" dirty="0" smtClean="0">
                <a:solidFill>
                  <a:schemeClr val="tx1"/>
                </a:solidFill>
                <a:latin typeface="Times New Roman" pitchFamily="18" charset="0"/>
                <a:cs typeface="Times New Roman" pitchFamily="18" charset="0"/>
              </a:rPr>
              <a:t> союзных русско-австрийских войск численностью около 80 тысяч человек под командованием Суворова. Перед походом он выступил с обращением к итальянскому народу. Первым столкновением суворовских войск с французами на захваченной ими итальянской территории явилось взятие 10 (21) апреля города-крепости </a:t>
            </a:r>
            <a:r>
              <a:rPr lang="ru-RU" sz="1400" dirty="0" err="1" smtClean="0">
                <a:solidFill>
                  <a:schemeClr val="tx1"/>
                </a:solidFill>
                <a:latin typeface="Times New Roman" pitchFamily="18" charset="0"/>
                <a:cs typeface="Times New Roman" pitchFamily="18" charset="0"/>
              </a:rPr>
              <a:t>Брешиа</a:t>
            </a:r>
            <a:r>
              <a:rPr lang="ru-RU" sz="1400" dirty="0" smtClean="0">
                <a:solidFill>
                  <a:schemeClr val="tx1"/>
                </a:solidFill>
                <a:latin typeface="Times New Roman" pitchFamily="18" charset="0"/>
                <a:cs typeface="Times New Roman" pitchFamily="18" charset="0"/>
              </a:rPr>
              <a:t> (в этом бою отличился генерал-майор князь </a:t>
            </a:r>
            <a:r>
              <a:rPr lang="ru-RU" sz="1400" dirty="0" smtClean="0">
                <a:solidFill>
                  <a:schemeClr val="tx1"/>
                </a:solidFill>
                <a:latin typeface="Times New Roman" pitchFamily="18" charset="0"/>
                <a:cs typeface="Times New Roman" pitchFamily="18" charset="0"/>
              </a:rPr>
              <a:t>Багратион). </a:t>
            </a:r>
            <a:r>
              <a:rPr lang="ru-RU" sz="1400" dirty="0" smtClean="0">
                <a:solidFill>
                  <a:schemeClr val="tx1"/>
                </a:solidFill>
                <a:latin typeface="Times New Roman" pitchFamily="18" charset="0"/>
                <a:cs typeface="Times New Roman" pitchFamily="18" charset="0"/>
              </a:rPr>
              <a:t>Взятие </a:t>
            </a:r>
            <a:r>
              <a:rPr lang="ru-RU" sz="1400" dirty="0" err="1" smtClean="0">
                <a:solidFill>
                  <a:schemeClr val="tx1"/>
                </a:solidFill>
                <a:latin typeface="Times New Roman" pitchFamily="18" charset="0"/>
                <a:cs typeface="Times New Roman" pitchFamily="18" charset="0"/>
              </a:rPr>
              <a:t>Брешии</a:t>
            </a:r>
            <a:r>
              <a:rPr lang="ru-RU" sz="1400" dirty="0" smtClean="0">
                <a:solidFill>
                  <a:schemeClr val="tx1"/>
                </a:solidFill>
                <a:latin typeface="Times New Roman" pitchFamily="18" charset="0"/>
                <a:cs typeface="Times New Roman" pitchFamily="18" charset="0"/>
              </a:rPr>
              <a:t> дало возможность начать блокаду вражеских крепостей </a:t>
            </a:r>
            <a:r>
              <a:rPr lang="ru-RU" sz="1400" dirty="0" err="1" smtClean="0">
                <a:solidFill>
                  <a:schemeClr val="tx1"/>
                </a:solidFill>
                <a:latin typeface="Times New Roman" pitchFamily="18" charset="0"/>
                <a:cs typeface="Times New Roman" pitchFamily="18" charset="0"/>
              </a:rPr>
              <a:t>Мантуя</a:t>
            </a:r>
            <a:r>
              <a:rPr lang="ru-RU" sz="1400" dirty="0" smtClean="0">
                <a:solidFill>
                  <a:schemeClr val="tx1"/>
                </a:solidFill>
                <a:latin typeface="Times New Roman" pitchFamily="18" charset="0"/>
                <a:cs typeface="Times New Roman" pitchFamily="18" charset="0"/>
              </a:rPr>
              <a:t> и </a:t>
            </a:r>
            <a:r>
              <a:rPr lang="ru-RU" sz="1400" dirty="0" err="1" smtClean="0">
                <a:solidFill>
                  <a:schemeClr val="tx1"/>
                </a:solidFill>
                <a:latin typeface="Times New Roman" pitchFamily="18" charset="0"/>
                <a:cs typeface="Times New Roman" pitchFamily="18" charset="0"/>
              </a:rPr>
              <a:t>Пескьера</a:t>
            </a:r>
            <a:r>
              <a:rPr lang="ru-RU" sz="1400" dirty="0" smtClean="0">
                <a:solidFill>
                  <a:schemeClr val="tx1"/>
                </a:solidFill>
                <a:latin typeface="Times New Roman" pitchFamily="18" charset="0"/>
                <a:cs typeface="Times New Roman" pitchFamily="18" charset="0"/>
              </a:rPr>
              <a:t> (на что было выделено 20 тысяч человек) и начать движение основной части войска к Милану, куда для его защиты отступали части французской армии, которые закрепились на противоположном берегу реки </a:t>
            </a:r>
            <a:r>
              <a:rPr lang="ru-RU" sz="1400" dirty="0" err="1" smtClean="0">
                <a:solidFill>
                  <a:schemeClr val="tx1"/>
                </a:solidFill>
                <a:latin typeface="Times New Roman" pitchFamily="18" charset="0"/>
                <a:cs typeface="Times New Roman" pitchFamily="18" charset="0"/>
              </a:rPr>
              <a:t>Адды</a:t>
            </a:r>
            <a:r>
              <a:rPr lang="ru-RU" sz="1400" dirty="0" smtClean="0">
                <a:solidFill>
                  <a:schemeClr val="tx1"/>
                </a:solidFill>
                <a:latin typeface="Times New Roman" pitchFamily="18" charset="0"/>
                <a:cs typeface="Times New Roman" pitchFamily="18" charset="0"/>
              </a:rPr>
              <a:t>. 15 (26) апреля был взят город </a:t>
            </a:r>
            <a:r>
              <a:rPr lang="ru-RU" sz="1400" dirty="0" err="1" smtClean="0">
                <a:solidFill>
                  <a:schemeClr val="tx1"/>
                </a:solidFill>
                <a:latin typeface="Times New Roman" pitchFamily="18" charset="0"/>
                <a:cs typeface="Times New Roman" pitchFamily="18" charset="0"/>
              </a:rPr>
              <a:t>Лекко</a:t>
            </a:r>
            <a:r>
              <a:rPr lang="ru-RU" sz="1400" dirty="0" smtClean="0">
                <a:solidFill>
                  <a:schemeClr val="tx1"/>
                </a:solidFill>
                <a:latin typeface="Times New Roman" pitchFamily="18" charset="0"/>
                <a:cs typeface="Times New Roman" pitchFamily="18" charset="0"/>
              </a:rPr>
              <a:t>, 16 (27) </a:t>
            </a:r>
            <a:r>
              <a:rPr lang="ru-RU" sz="1400" dirty="0" smtClean="0">
                <a:solidFill>
                  <a:schemeClr val="tx1"/>
                </a:solidFill>
                <a:latin typeface="Times New Roman" pitchFamily="18" charset="0"/>
                <a:cs typeface="Times New Roman" pitchFamily="18" charset="0"/>
              </a:rPr>
              <a:t>апреля началась </a:t>
            </a:r>
            <a:r>
              <a:rPr lang="ru-RU" sz="1400" dirty="0" smtClean="0">
                <a:solidFill>
                  <a:schemeClr val="tx1"/>
                </a:solidFill>
                <a:latin typeface="Times New Roman" pitchFamily="18" charset="0"/>
                <a:cs typeface="Times New Roman" pitchFamily="18" charset="0"/>
              </a:rPr>
              <a:t>основная часть </a:t>
            </a:r>
            <a:r>
              <a:rPr lang="ru-RU" sz="1400" dirty="0" err="1" smtClean="0">
                <a:solidFill>
                  <a:schemeClr val="tx1"/>
                </a:solidFill>
                <a:latin typeface="Times New Roman" pitchFamily="18" charset="0"/>
                <a:cs typeface="Times New Roman" pitchFamily="18" charset="0"/>
              </a:rPr>
              <a:t>сраженияна</a:t>
            </a:r>
            <a:r>
              <a:rPr lang="ru-RU" sz="1400" dirty="0" smtClean="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реке </a:t>
            </a:r>
            <a:r>
              <a:rPr lang="ru-RU" sz="1400" dirty="0" err="1" smtClean="0">
                <a:solidFill>
                  <a:schemeClr val="tx1"/>
                </a:solidFill>
                <a:latin typeface="Times New Roman" pitchFamily="18" charset="0"/>
                <a:cs typeface="Times New Roman" pitchFamily="18" charset="0"/>
              </a:rPr>
              <a:t>Адде</a:t>
            </a:r>
            <a:r>
              <a:rPr lang="ru-RU" sz="1400" dirty="0" smtClean="0">
                <a:solidFill>
                  <a:schemeClr val="tx1"/>
                </a:solidFill>
                <a:latin typeface="Times New Roman" pitchFamily="18" charset="0"/>
                <a:cs typeface="Times New Roman" pitchFamily="18" charset="0"/>
              </a:rPr>
              <a:t>: русские войска переправились через реку и нанесли поражение французской армии под руководством известного полководца — генерала Жана Виктора Моро. Французы потеряли около 3 тысяч убитыми и около 5 тысяч пленными. Заключительным этапом сражения на реке </a:t>
            </a:r>
            <a:r>
              <a:rPr lang="ru-RU" sz="1400" dirty="0" err="1" smtClean="0">
                <a:solidFill>
                  <a:schemeClr val="tx1"/>
                </a:solidFill>
                <a:latin typeface="Times New Roman" pitchFamily="18" charset="0"/>
                <a:cs typeface="Times New Roman" pitchFamily="18" charset="0"/>
              </a:rPr>
              <a:t>Адде</a:t>
            </a:r>
            <a:r>
              <a:rPr lang="ru-RU" sz="1400" dirty="0" smtClean="0">
                <a:solidFill>
                  <a:schemeClr val="tx1"/>
                </a:solidFill>
                <a:latin typeface="Times New Roman" pitchFamily="18" charset="0"/>
                <a:cs typeface="Times New Roman" pitchFamily="18" charset="0"/>
              </a:rPr>
              <a:t> стало сражение при </a:t>
            </a:r>
            <a:r>
              <a:rPr lang="ru-RU" sz="1400" dirty="0" err="1" smtClean="0">
                <a:solidFill>
                  <a:schemeClr val="tx1"/>
                </a:solidFill>
                <a:latin typeface="Times New Roman" pitchFamily="18" charset="0"/>
                <a:cs typeface="Times New Roman" pitchFamily="18" charset="0"/>
              </a:rPr>
              <a:t>Вердерио</a:t>
            </a:r>
            <a:r>
              <a:rPr lang="ru-RU" sz="1400" dirty="0" smtClean="0">
                <a:solidFill>
                  <a:schemeClr val="tx1"/>
                </a:solidFill>
                <a:latin typeface="Times New Roman" pitchFamily="18" charset="0"/>
                <a:cs typeface="Times New Roman" pitchFamily="18" charset="0"/>
              </a:rPr>
              <a:t>, результатом которого стала сдача французской дивизии генерала </a:t>
            </a:r>
            <a:r>
              <a:rPr lang="ru-RU" sz="1400" dirty="0" err="1" smtClean="0">
                <a:solidFill>
                  <a:schemeClr val="tx1"/>
                </a:solidFill>
                <a:latin typeface="Times New Roman" pitchFamily="18" charset="0"/>
                <a:cs typeface="Times New Roman" pitchFamily="18" charset="0"/>
              </a:rPr>
              <a:t>Серюрье</a:t>
            </a:r>
            <a:r>
              <a:rPr lang="ru-RU" sz="1400" dirty="0" smtClean="0">
                <a:solidFill>
                  <a:schemeClr val="tx1"/>
                </a:solidFill>
                <a:latin typeface="Times New Roman" pitchFamily="18" charset="0"/>
                <a:cs typeface="Times New Roman" pitchFamily="18" charset="0"/>
              </a:rPr>
              <a:t>.</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После освобождения Северной Италии Суворов предполагал развернуть наступление на </a:t>
            </a:r>
            <a:r>
              <a:rPr lang="ru-RU" sz="1400" dirty="0" smtClean="0">
                <a:solidFill>
                  <a:schemeClr val="tx1"/>
                </a:solidFill>
                <a:latin typeface="Times New Roman" pitchFamily="18" charset="0"/>
                <a:cs typeface="Times New Roman" pitchFamily="18" charset="0"/>
              </a:rPr>
              <a:t>Францию, </a:t>
            </a:r>
            <a:r>
              <a:rPr lang="ru-RU" sz="1400" dirty="0" smtClean="0">
                <a:solidFill>
                  <a:schemeClr val="tx1"/>
                </a:solidFill>
                <a:latin typeface="Times New Roman" pitchFamily="18" charset="0"/>
                <a:cs typeface="Times New Roman" pitchFamily="18" charset="0"/>
              </a:rPr>
              <a:t>нанося главный удар в направлении Гренобль, </a:t>
            </a:r>
            <a:r>
              <a:rPr lang="ru-RU" sz="1400" dirty="0" err="1" smtClean="0">
                <a:solidFill>
                  <a:schemeClr val="tx1"/>
                </a:solidFill>
                <a:latin typeface="Times New Roman" pitchFamily="18" charset="0"/>
                <a:cs typeface="Times New Roman" pitchFamily="18" charset="0"/>
              </a:rPr>
              <a:t>Лион,Париж</a:t>
            </a:r>
            <a:r>
              <a:rPr lang="ru-RU" sz="1400" dirty="0" smtClean="0">
                <a:solidFill>
                  <a:schemeClr val="tx1"/>
                </a:solidFill>
                <a:latin typeface="Times New Roman" pitchFamily="18" charset="0"/>
                <a:cs typeface="Times New Roman" pitchFamily="18" charset="0"/>
              </a:rPr>
              <a:t>. Но этот план был сорван союзниками, опасавшимися усиления влияния России в районе </a:t>
            </a:r>
            <a:r>
              <a:rPr lang="ru-RU" sz="1400" dirty="0" smtClean="0">
                <a:solidFill>
                  <a:schemeClr val="tx1"/>
                </a:solidFill>
                <a:latin typeface="Times New Roman" pitchFamily="18" charset="0"/>
                <a:cs typeface="Times New Roman" pitchFamily="18" charset="0"/>
              </a:rPr>
              <a:t>Средиземного </a:t>
            </a:r>
            <a:r>
              <a:rPr lang="ru-RU" sz="1400" dirty="0" smtClean="0">
                <a:solidFill>
                  <a:schemeClr val="tx1"/>
                </a:solidFill>
                <a:latin typeface="Times New Roman" pitchFamily="18" charset="0"/>
                <a:cs typeface="Times New Roman" pitchFamily="18" charset="0"/>
              </a:rPr>
              <a:t>моря и Италии. </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31 августа (11 сентября) 1799 года двумя колоннами русские войска, наконец, выступили. Начался героический Швейцарский поход Суворова, ставший великой страницей русской истории. Первым крупным столкновением с французами стал штурм перевала Сен-Готард, открывавшего путь в Швейцарию. Оборонявшая его французская дивизия </a:t>
            </a:r>
            <a:r>
              <a:rPr lang="ru-RU" sz="1400" dirty="0" err="1" smtClean="0">
                <a:solidFill>
                  <a:schemeClr val="tx1"/>
                </a:solidFill>
                <a:latin typeface="Times New Roman" pitchFamily="18" charset="0"/>
                <a:cs typeface="Times New Roman" pitchFamily="18" charset="0"/>
              </a:rPr>
              <a:t>Лекурба</a:t>
            </a:r>
            <a:r>
              <a:rPr lang="ru-RU" sz="1400" dirty="0" smtClean="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насчитывала </a:t>
            </a:r>
            <a:r>
              <a:rPr lang="ru-RU" sz="1400" dirty="0" smtClean="0">
                <a:solidFill>
                  <a:schemeClr val="tx1"/>
                </a:solidFill>
                <a:latin typeface="Times New Roman" pitchFamily="18" charset="0"/>
                <a:cs typeface="Times New Roman" pitchFamily="18" charset="0"/>
              </a:rPr>
              <a:t>до половины всей русской армии. Взяв деревни </a:t>
            </a:r>
            <a:r>
              <a:rPr lang="ru-RU" sz="1400" dirty="0" err="1" smtClean="0">
                <a:solidFill>
                  <a:schemeClr val="tx1"/>
                </a:solidFill>
                <a:latin typeface="Times New Roman" pitchFamily="18" charset="0"/>
                <a:cs typeface="Times New Roman" pitchFamily="18" charset="0"/>
              </a:rPr>
              <a:t>Урзерн</a:t>
            </a:r>
            <a:r>
              <a:rPr lang="ru-RU" sz="1400" dirty="0" smtClean="0">
                <a:solidFill>
                  <a:schemeClr val="tx1"/>
                </a:solidFill>
                <a:latin typeface="Times New Roman" pitchFamily="18" charset="0"/>
                <a:cs typeface="Times New Roman" pitchFamily="18" charset="0"/>
              </a:rPr>
              <a:t> и </a:t>
            </a:r>
            <a:r>
              <a:rPr lang="ru-RU" sz="1400" dirty="0" err="1" smtClean="0">
                <a:solidFill>
                  <a:schemeClr val="tx1"/>
                </a:solidFill>
                <a:latin typeface="Times New Roman" pitchFamily="18" charset="0"/>
                <a:cs typeface="Times New Roman" pitchFamily="18" charset="0"/>
              </a:rPr>
              <a:t>Хоспенталь</a:t>
            </a:r>
            <a:r>
              <a:rPr lang="ru-RU" sz="1400" dirty="0" smtClean="0">
                <a:solidFill>
                  <a:schemeClr val="tx1"/>
                </a:solidFill>
                <a:latin typeface="Times New Roman" pitchFamily="18" charset="0"/>
                <a:cs typeface="Times New Roman" pitchFamily="18" charset="0"/>
              </a:rPr>
              <a:t>, русские войска начали штурм на рассвете 13 (24) сентября 1799 года. С третьего приступа перевал был взят.</a:t>
            </a:r>
            <a:r>
              <a:rPr lang="ru-RU" sz="1400" dirty="0" smtClean="0">
                <a:solidFill>
                  <a:schemeClr val="tx1"/>
                </a:solidFill>
              </a:rPr>
              <a:t/>
            </a:r>
            <a:br>
              <a:rPr lang="ru-RU" sz="1400" dirty="0" smtClean="0">
                <a:solidFill>
                  <a:schemeClr val="tx1"/>
                </a:solidFill>
              </a:rPr>
            </a:br>
            <a:endParaRPr lang="ru-RU" sz="1400" dirty="0">
              <a:solidFill>
                <a:schemeClr val="tx1"/>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24_1.jpg"/>
          <p:cNvPicPr>
            <a:picLocks noGrp="1" noChangeAspect="1"/>
          </p:cNvPicPr>
          <p:nvPr>
            <p:ph idx="1"/>
          </p:nvPr>
        </p:nvPicPr>
        <p:blipFill>
          <a:blip r:embed="rId2"/>
          <a:stretch>
            <a:fillRect/>
          </a:stretch>
        </p:blipFill>
        <p:spPr>
          <a:xfrm>
            <a:off x="508000" y="665162"/>
            <a:ext cx="8128000" cy="51943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Portrait_of_Alexander_Suvorov_by_J_H_Schmidt_1800.jpg"/>
          <p:cNvPicPr>
            <a:picLocks noGrp="1" noChangeAspect="1"/>
          </p:cNvPicPr>
          <p:nvPr>
            <p:ph idx="1"/>
          </p:nvPr>
        </p:nvPicPr>
        <p:blipFill>
          <a:blip r:embed="rId2"/>
          <a:stretch>
            <a:fillRect/>
          </a:stretch>
        </p:blipFill>
        <p:spPr>
          <a:xfrm>
            <a:off x="465619" y="857232"/>
            <a:ext cx="3810027" cy="4929222"/>
          </a:xfrm>
        </p:spPr>
      </p:pic>
      <p:sp>
        <p:nvSpPr>
          <p:cNvPr id="3" name="Заголовок 2"/>
          <p:cNvSpPr>
            <a:spLocks noGrp="1"/>
          </p:cNvSpPr>
          <p:nvPr>
            <p:ph type="title"/>
          </p:nvPr>
        </p:nvSpPr>
        <p:spPr>
          <a:xfrm>
            <a:off x="4572000" y="642918"/>
            <a:ext cx="4114800" cy="5429288"/>
          </a:xfrm>
        </p:spPr>
        <p:txBody>
          <a:bodyPr>
            <a:normAutofit/>
          </a:bodyPr>
          <a:lstStyle/>
          <a:p>
            <a:r>
              <a:rPr lang="ru-RU" sz="2000" dirty="0" smtClean="0">
                <a:solidFill>
                  <a:srgbClr val="FF0000"/>
                </a:solidFill>
                <a:latin typeface="Times New Roman" pitchFamily="18" charset="0"/>
                <a:cs typeface="Times New Roman" pitchFamily="18" charset="0"/>
              </a:rPr>
              <a:t>29 октября (9 ноября) 1799 года </a:t>
            </a:r>
            <a:r>
              <a:rPr lang="ru-RU" sz="2000" dirty="0" smtClean="0">
                <a:solidFill>
                  <a:srgbClr val="FFFF00"/>
                </a:solidFill>
                <a:latin typeface="Times New Roman" pitchFamily="18" charset="0"/>
                <a:cs typeface="Times New Roman" pitchFamily="18" charset="0"/>
              </a:rPr>
              <a:t>Суворов получает от Павла I два рескрипта, в которых сообщается о разрыве союза с Австрией и приказывается готовить русскую армию к возвращению в Россию. Во второй половине ноября русское войско начало возвращаться. В Богемии и Северной Австрии оно расположилось на отдых в </a:t>
            </a:r>
            <a:r>
              <a:rPr lang="ru-RU" sz="2000" u="sng" dirty="0" smtClean="0">
                <a:solidFill>
                  <a:srgbClr val="FFFF00"/>
                </a:solidFill>
                <a:latin typeface="Times New Roman" pitchFamily="18" charset="0"/>
                <a:cs typeface="Times New Roman" pitchFamily="18" charset="0"/>
              </a:rPr>
              <a:t>замке </a:t>
            </a:r>
            <a:r>
              <a:rPr lang="ru-RU" sz="2000" dirty="0" err="1" smtClean="0">
                <a:solidFill>
                  <a:srgbClr val="FFFF00"/>
                </a:solidFill>
                <a:latin typeface="Times New Roman" pitchFamily="18" charset="0"/>
                <a:cs typeface="Times New Roman" pitchFamily="18" charset="0"/>
              </a:rPr>
              <a:t>Шкворец</a:t>
            </a:r>
            <a:r>
              <a:rPr lang="ru-RU" sz="2000" dirty="0" smtClean="0">
                <a:solidFill>
                  <a:srgbClr val="FFFF00"/>
                </a:solidFill>
                <a:latin typeface="Times New Roman" pitchFamily="18" charset="0"/>
                <a:cs typeface="Times New Roman" pitchFamily="18" charset="0"/>
              </a:rPr>
              <a:t> (сам Суворов остановился в Праге) в ожидании возможного возобновления войны с Французской республикой. Однако его не последовало, и </a:t>
            </a:r>
            <a:r>
              <a:rPr lang="ru-RU" sz="2000" dirty="0" smtClean="0">
                <a:solidFill>
                  <a:srgbClr val="FF0000"/>
                </a:solidFill>
                <a:latin typeface="Times New Roman" pitchFamily="18" charset="0"/>
                <a:cs typeface="Times New Roman" pitchFamily="18" charset="0"/>
              </a:rPr>
              <a:t>14 (25) января 1800 </a:t>
            </a:r>
            <a:r>
              <a:rPr lang="ru-RU" sz="2000" dirty="0" smtClean="0">
                <a:solidFill>
                  <a:srgbClr val="FFFF00"/>
                </a:solidFill>
                <a:latin typeface="Times New Roman" pitchFamily="18" charset="0"/>
                <a:cs typeface="Times New Roman" pitchFamily="18" charset="0"/>
              </a:rPr>
              <a:t>года русское войско окончательно двинулось в Россию</a:t>
            </a:r>
            <a:r>
              <a:rPr lang="ru-RU" sz="2000" dirty="0" smtClean="0">
                <a:solidFill>
                  <a:srgbClr val="FFFF00"/>
                </a:solidFill>
                <a:latin typeface="Times New Roman" pitchFamily="18" charset="0"/>
                <a:cs typeface="Times New Roman" pitchFamily="18" charset="0"/>
              </a:rPr>
              <a:t>.</a:t>
            </a:r>
            <a:br>
              <a:rPr lang="ru-RU" sz="2000" dirty="0" smtClean="0">
                <a:solidFill>
                  <a:srgbClr val="FFFF00"/>
                </a:solidFill>
                <a:latin typeface="Times New Roman" pitchFamily="18" charset="0"/>
                <a:cs typeface="Times New Roman" pitchFamily="18" charset="0"/>
              </a:rPr>
            </a:br>
            <a:endParaRPr lang="ru-RU" sz="2000" dirty="0">
              <a:solidFill>
                <a:srgbClr val="FFFF0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2018-07-04-089_41550-1_897873.jpg"/>
          <p:cNvPicPr>
            <a:picLocks noGrp="1" noChangeAspect="1"/>
          </p:cNvPicPr>
          <p:nvPr>
            <p:ph idx="1"/>
          </p:nvPr>
        </p:nvPicPr>
        <p:blipFill>
          <a:blip r:embed="rId2"/>
          <a:stretch>
            <a:fillRect/>
          </a:stretch>
        </p:blipFill>
        <p:spPr>
          <a:xfrm>
            <a:off x="285720" y="1428736"/>
            <a:ext cx="4643470" cy="3786214"/>
          </a:xfrm>
        </p:spPr>
      </p:pic>
      <p:sp>
        <p:nvSpPr>
          <p:cNvPr id="3" name="Заголовок 2"/>
          <p:cNvSpPr>
            <a:spLocks noGrp="1"/>
          </p:cNvSpPr>
          <p:nvPr>
            <p:ph type="title"/>
          </p:nvPr>
        </p:nvSpPr>
        <p:spPr>
          <a:xfrm>
            <a:off x="5000628" y="500042"/>
            <a:ext cx="3686172" cy="6072230"/>
          </a:xfrm>
        </p:spPr>
        <p:txBody>
          <a:bodyPr>
            <a:noAutofit/>
          </a:bodyPr>
          <a:lstStyle/>
          <a:p>
            <a:pPr algn="just"/>
            <a:r>
              <a:rPr lang="ru-RU" sz="1400" dirty="0" smtClean="0">
                <a:solidFill>
                  <a:srgbClr val="FF0000"/>
                </a:solidFill>
                <a:latin typeface="Times New Roman" pitchFamily="18" charset="0"/>
                <a:cs typeface="Times New Roman" pitchFamily="18" charset="0"/>
              </a:rPr>
              <a:t>За этот беспримерный по трудностям и героизму поход Суворов 28 октября (8 ноября) 1799 года был удостоен высшего воинского звания — Генералиссимус российских сухопутных и морских сил, став четвёртым в России, удостоенного этого звания</a:t>
            </a:r>
            <a:r>
              <a:rPr lang="ru-RU" sz="1400" dirty="0" smtClean="0">
                <a:solidFill>
                  <a:srgbClr val="FF0000"/>
                </a:solidFill>
                <a:latin typeface="Times New Roman" pitchFamily="18" charset="0"/>
                <a:cs typeface="Times New Roman" pitchFamily="18" charset="0"/>
              </a:rPr>
              <a:t>.</a:t>
            </a:r>
            <a:br>
              <a:rPr lang="ru-RU" sz="1400" dirty="0" smtClean="0">
                <a:solidFill>
                  <a:srgbClr val="FF0000"/>
                </a:solidFill>
                <a:latin typeface="Times New Roman" pitchFamily="18" charset="0"/>
                <a:cs typeface="Times New Roman" pitchFamily="18" charset="0"/>
              </a:rPr>
            </a:br>
            <a:r>
              <a:rPr lang="ru-RU" sz="1400" dirty="0" smtClean="0">
                <a:solidFill>
                  <a:srgbClr val="FF0000"/>
                </a:solidFill>
                <a:latin typeface="Times New Roman" pitchFamily="18" charset="0"/>
                <a:cs typeface="Times New Roman" pitchFamily="18" charset="0"/>
              </a:rPr>
              <a:t>В</a:t>
            </a:r>
            <a:r>
              <a:rPr lang="ru-RU" sz="1400" dirty="0" smtClean="0">
                <a:solidFill>
                  <a:srgbClr val="FF0000"/>
                </a:solidFill>
                <a:latin typeface="Times New Roman" pitchFamily="18" charset="0"/>
                <a:cs typeface="Times New Roman" pitchFamily="18" charset="0"/>
              </a:rPr>
              <a:t> Кракове Суворов сдал командование Розенбергу и направился в </a:t>
            </a:r>
            <a:r>
              <a:rPr lang="ru-RU" sz="1400" dirty="0" smtClean="0">
                <a:solidFill>
                  <a:srgbClr val="FF0000"/>
                </a:solidFill>
                <a:latin typeface="Times New Roman" pitchFamily="18" charset="0"/>
                <a:cs typeface="Times New Roman" pitchFamily="18" charset="0"/>
              </a:rPr>
              <a:t>Санкт-Петербург </a:t>
            </a:r>
            <a:r>
              <a:rPr lang="ru-RU" sz="1400" dirty="0" smtClean="0">
                <a:solidFill>
                  <a:srgbClr val="FF0000"/>
                </a:solidFill>
                <a:latin typeface="Times New Roman" pitchFamily="18" charset="0"/>
                <a:cs typeface="Times New Roman" pitchFamily="18" charset="0"/>
              </a:rPr>
              <a:t>По пути он заболел и остановился в своём поместье в </a:t>
            </a:r>
            <a:r>
              <a:rPr lang="ru-RU" sz="1400" dirty="0" err="1" smtClean="0">
                <a:solidFill>
                  <a:srgbClr val="FF0000"/>
                </a:solidFill>
                <a:latin typeface="Times New Roman" pitchFamily="18" charset="0"/>
                <a:cs typeface="Times New Roman" pitchFamily="18" charset="0"/>
              </a:rPr>
              <a:t>Кобрине</a:t>
            </a:r>
            <a:r>
              <a:rPr lang="ru-RU" sz="1400" dirty="0" smtClean="0">
                <a:solidFill>
                  <a:srgbClr val="FF0000"/>
                </a:solidFill>
                <a:latin typeface="Times New Roman" pitchFamily="18" charset="0"/>
                <a:cs typeface="Times New Roman" pitchFamily="18" charset="0"/>
              </a:rPr>
              <a:t>. </a:t>
            </a:r>
            <a:r>
              <a:rPr lang="ru-RU" sz="1400" dirty="0" smtClean="0">
                <a:solidFill>
                  <a:srgbClr val="FF0000"/>
                </a:solidFill>
                <a:latin typeface="Times New Roman" pitchFamily="18" charset="0"/>
                <a:cs typeface="Times New Roman" pitchFamily="18" charset="0"/>
              </a:rPr>
              <a:t>Императором к нему был направлен лейб-медик </a:t>
            </a:r>
            <a:r>
              <a:rPr lang="ru-RU" sz="1400" dirty="0" smtClean="0">
                <a:solidFill>
                  <a:srgbClr val="FF0000"/>
                </a:solidFill>
                <a:latin typeface="Times New Roman" pitchFamily="18" charset="0"/>
                <a:cs typeface="Times New Roman" pitchFamily="18" charset="0"/>
              </a:rPr>
              <a:t>М. </a:t>
            </a:r>
            <a:r>
              <a:rPr lang="ru-RU" sz="1400" dirty="0" err="1" smtClean="0">
                <a:solidFill>
                  <a:srgbClr val="FF0000"/>
                </a:solidFill>
                <a:latin typeface="Times New Roman" pitchFamily="18" charset="0"/>
                <a:cs typeface="Times New Roman" pitchFamily="18" charset="0"/>
              </a:rPr>
              <a:t>Вейкард</a:t>
            </a:r>
            <a:r>
              <a:rPr lang="ru-RU" sz="1400" dirty="0" smtClean="0">
                <a:solidFill>
                  <a:srgbClr val="FF0000"/>
                </a:solidFill>
                <a:latin typeface="Times New Roman" pitchFamily="18" charset="0"/>
                <a:cs typeface="Times New Roman" pitchFamily="18" charset="0"/>
              </a:rPr>
              <a:t>, </a:t>
            </a:r>
            <a:r>
              <a:rPr lang="ru-RU" sz="1400" dirty="0" smtClean="0">
                <a:solidFill>
                  <a:srgbClr val="FF0000"/>
                </a:solidFill>
                <a:latin typeface="Times New Roman" pitchFamily="18" charset="0"/>
                <a:cs typeface="Times New Roman" pitchFamily="18" charset="0"/>
              </a:rPr>
              <a:t>когда состояние Суворова улучшилось, он продолжил путь. В Петербурге ему готовилась торжественная встреча. Однако в это время Суворов неожиданно вновь попадает в опалу. Поводом к ней было то, что в Итальянском и Швейцарском походах Суворов держал при себе дежурного генерала, что полагалось иметь только монарху. Относительно подлинных причин опалы выдвигаются самые различные версии</a:t>
            </a:r>
            <a:r>
              <a:rPr lang="ru-RU" sz="1400" dirty="0" smtClean="0">
                <a:solidFill>
                  <a:srgbClr val="FF0000"/>
                </a:solidFill>
                <a:latin typeface="Times New Roman" pitchFamily="18" charset="0"/>
                <a:cs typeface="Times New Roman" pitchFamily="18" charset="0"/>
              </a:rPr>
              <a:t>.</a:t>
            </a:r>
            <a:br>
              <a:rPr lang="ru-RU" sz="1400" dirty="0" smtClean="0">
                <a:solidFill>
                  <a:srgbClr val="FF0000"/>
                </a:solidFill>
                <a:latin typeface="Times New Roman" pitchFamily="18" charset="0"/>
                <a:cs typeface="Times New Roman" pitchFamily="18" charset="0"/>
              </a:rPr>
            </a:br>
            <a:r>
              <a:rPr lang="ru-RU" sz="1400" dirty="0" smtClean="0">
                <a:solidFill>
                  <a:srgbClr val="FF0000"/>
                </a:solidFill>
                <a:latin typeface="Times New Roman" pitchFamily="18" charset="0"/>
                <a:cs typeface="Times New Roman" pitchFamily="18" charset="0"/>
              </a:rPr>
              <a:t>Болезнь </a:t>
            </a:r>
            <a:r>
              <a:rPr lang="ru-RU" sz="1400" dirty="0" smtClean="0">
                <a:solidFill>
                  <a:srgbClr val="FF0000"/>
                </a:solidFill>
                <a:latin typeface="Times New Roman" pitchFamily="18" charset="0"/>
                <a:cs typeface="Times New Roman" pitchFamily="18" charset="0"/>
              </a:rPr>
              <a:t>Суворова обострилась. Торжественная встреча была отменена. Приехав в Петербург, Суворов остановился у мужа своей племянницы </a:t>
            </a:r>
            <a:r>
              <a:rPr lang="ru-RU" sz="1400" dirty="0" smtClean="0">
                <a:solidFill>
                  <a:srgbClr val="FF0000"/>
                </a:solidFill>
                <a:latin typeface="Times New Roman" pitchFamily="18" charset="0"/>
                <a:cs typeface="Times New Roman" pitchFamily="18" charset="0"/>
              </a:rPr>
              <a:t>Д.И. </a:t>
            </a:r>
            <a:r>
              <a:rPr lang="ru-RU" sz="1400" dirty="0" err="1" smtClean="0">
                <a:solidFill>
                  <a:srgbClr val="FF0000"/>
                </a:solidFill>
                <a:latin typeface="Times New Roman" pitchFamily="18" charset="0"/>
                <a:cs typeface="Times New Roman" pitchFamily="18" charset="0"/>
              </a:rPr>
              <a:t>Хвостова</a:t>
            </a:r>
            <a:r>
              <a:rPr lang="ru-RU" sz="1400" dirty="0" smtClean="0">
                <a:solidFill>
                  <a:srgbClr val="FF0000"/>
                </a:solidFill>
                <a:latin typeface="Times New Roman" pitchFamily="18" charset="0"/>
                <a:cs typeface="Times New Roman" pitchFamily="18" charset="0"/>
              </a:rPr>
              <a:t>. </a:t>
            </a:r>
            <a:r>
              <a:rPr lang="ru-RU" sz="1400" u="sng" dirty="0" smtClean="0">
                <a:solidFill>
                  <a:srgbClr val="FF0000"/>
                </a:solidFill>
                <a:latin typeface="Times New Roman" pitchFamily="18" charset="0"/>
                <a:cs typeface="Times New Roman" pitchFamily="18" charset="0"/>
              </a:rPr>
              <a:t>6-(18 мая ) 1800 года </a:t>
            </a:r>
            <a:r>
              <a:rPr lang="ru-RU" sz="1400" dirty="0" smtClean="0">
                <a:solidFill>
                  <a:srgbClr val="FF0000"/>
                </a:solidFill>
                <a:latin typeface="Times New Roman" pitchFamily="18" charset="0"/>
                <a:cs typeface="Times New Roman" pitchFamily="18" charset="0"/>
              </a:rPr>
              <a:t>во </a:t>
            </a:r>
            <a:r>
              <a:rPr lang="ru-RU" sz="1400" dirty="0" smtClean="0">
                <a:solidFill>
                  <a:srgbClr val="FF0000"/>
                </a:solidFill>
                <a:latin typeface="Times New Roman" pitchFamily="18" charset="0"/>
                <a:cs typeface="Times New Roman" pitchFamily="18" charset="0"/>
              </a:rPr>
              <a:t>втором часу дня Александр Васильевич Суворов скончался в Санкт-Петербурге по </a:t>
            </a:r>
            <a:r>
              <a:rPr lang="ru-RU" sz="1400" dirty="0" smtClean="0">
                <a:solidFill>
                  <a:srgbClr val="FF0000"/>
                </a:solidFill>
                <a:latin typeface="Times New Roman" pitchFamily="18" charset="0"/>
                <a:cs typeface="Times New Roman" pitchFamily="18" charset="0"/>
              </a:rPr>
              <a:t>адресу Крюков </a:t>
            </a:r>
            <a:r>
              <a:rPr lang="ru-RU" sz="1400" dirty="0" err="1" smtClean="0">
                <a:solidFill>
                  <a:srgbClr val="FF0000"/>
                </a:solidFill>
                <a:latin typeface="Times New Roman" pitchFamily="18" charset="0"/>
                <a:cs typeface="Times New Roman" pitchFamily="18" charset="0"/>
              </a:rPr>
              <a:t>канал,дом</a:t>
            </a:r>
            <a:r>
              <a:rPr lang="ru-RU" sz="1400" dirty="0" smtClean="0">
                <a:solidFill>
                  <a:srgbClr val="FF0000"/>
                </a:solidFill>
                <a:latin typeface="Times New Roman" pitchFamily="18" charset="0"/>
                <a:cs typeface="Times New Roman" pitchFamily="18" charset="0"/>
              </a:rPr>
              <a:t> </a:t>
            </a:r>
            <a:r>
              <a:rPr lang="ru-RU" sz="1400" dirty="0" smtClean="0">
                <a:solidFill>
                  <a:srgbClr val="FF0000"/>
                </a:solidFill>
                <a:latin typeface="Times New Roman" pitchFamily="18" charset="0"/>
                <a:cs typeface="Times New Roman" pitchFamily="18" charset="0"/>
              </a:rPr>
              <a:t>23</a:t>
            </a:r>
            <a:r>
              <a:rPr lang="ru-RU" sz="1400" dirty="0" smtClean="0">
                <a:solidFill>
                  <a:srgbClr val="FF0000"/>
                </a:solidFill>
                <a:latin typeface="Times New Roman" pitchFamily="18" charset="0"/>
                <a:cs typeface="Times New Roman" pitchFamily="18" charset="0"/>
              </a:rPr>
              <a:t>.</a:t>
            </a:r>
            <a:br>
              <a:rPr lang="ru-RU" sz="1400" dirty="0" smtClean="0">
                <a:solidFill>
                  <a:srgbClr val="FF0000"/>
                </a:solidFill>
                <a:latin typeface="Times New Roman" pitchFamily="18" charset="0"/>
                <a:cs typeface="Times New Roman" pitchFamily="18" charset="0"/>
              </a:rPr>
            </a:br>
            <a:r>
              <a:rPr lang="ru-RU" sz="1400" dirty="0" smtClean="0">
                <a:solidFill>
                  <a:srgbClr val="FF0000"/>
                </a:solidFill>
                <a:latin typeface="Times New Roman" pitchFamily="18" charset="0"/>
                <a:cs typeface="Times New Roman" pitchFamily="18" charset="0"/>
              </a:rPr>
              <a:t/>
            </a:r>
            <a:br>
              <a:rPr lang="ru-RU" sz="1400" dirty="0" smtClean="0">
                <a:solidFill>
                  <a:srgbClr val="FF0000"/>
                </a:solidFill>
                <a:latin typeface="Times New Roman" pitchFamily="18" charset="0"/>
                <a:cs typeface="Times New Roman" pitchFamily="18" charset="0"/>
              </a:rPr>
            </a:br>
            <a:endParaRPr lang="ru-RU" sz="1400" dirty="0">
              <a:solidFill>
                <a:srgbClr val="FF000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одержимое 6" descr="451496.jpg"/>
          <p:cNvPicPr>
            <a:picLocks noGrp="1" noChangeAspect="1"/>
          </p:cNvPicPr>
          <p:nvPr>
            <p:ph sz="half" idx="2"/>
          </p:nvPr>
        </p:nvPicPr>
        <p:blipFill>
          <a:blip r:embed="rId2"/>
          <a:stretch>
            <a:fillRect/>
          </a:stretch>
        </p:blipFill>
        <p:spPr>
          <a:xfrm>
            <a:off x="1022664" y="2201863"/>
            <a:ext cx="2907671" cy="3913187"/>
          </a:xfrm>
        </p:spPr>
      </p:pic>
      <p:pic>
        <p:nvPicPr>
          <p:cNvPr id="8" name="Содержимое 7" descr="0041-071-.jpg"/>
          <p:cNvPicPr>
            <a:picLocks noGrp="1" noChangeAspect="1"/>
          </p:cNvPicPr>
          <p:nvPr>
            <p:ph sz="quarter" idx="4"/>
          </p:nvPr>
        </p:nvPicPr>
        <p:blipFill>
          <a:blip r:embed="rId3"/>
          <a:stretch>
            <a:fillRect/>
          </a:stretch>
        </p:blipFill>
        <p:spPr>
          <a:xfrm>
            <a:off x="5383969" y="2201863"/>
            <a:ext cx="2570238" cy="3913187"/>
          </a:xfrm>
        </p:spPr>
      </p:pic>
      <p:sp>
        <p:nvSpPr>
          <p:cNvPr id="5" name="Заголовок 4"/>
          <p:cNvSpPr>
            <a:spLocks noGrp="1"/>
          </p:cNvSpPr>
          <p:nvPr>
            <p:ph type="title"/>
          </p:nvPr>
        </p:nvSpPr>
        <p:spPr>
          <a:xfrm>
            <a:off x="457200" y="155448"/>
            <a:ext cx="8229600" cy="1844792"/>
          </a:xfrm>
        </p:spPr>
        <p:txBody>
          <a:bodyPr>
            <a:normAutofit/>
          </a:bodyPr>
          <a:lstStyle/>
          <a:p>
            <a:pPr algn="ctr"/>
            <a:r>
              <a:rPr lang="ru-RU" sz="2000" dirty="0" smtClean="0">
                <a:solidFill>
                  <a:srgbClr val="FFFF00"/>
                </a:solidFill>
                <a:latin typeface="Times New Roman" pitchFamily="18" charset="0"/>
                <a:cs typeface="Times New Roman" pitchFamily="18" charset="0"/>
              </a:rPr>
              <a:t>А.В. Суворов создал   оригинальную  систему взглядов  на   способы ведения войны,  воспитания и обучения войск.  Стратегия Суворова  носила наступательный характер.  За всю свою  жизнь   не проиграл ни одного сражения!</a:t>
            </a:r>
            <a:br>
              <a:rPr lang="ru-RU" sz="2000" dirty="0" smtClean="0">
                <a:solidFill>
                  <a:srgbClr val="FFFF00"/>
                </a:solidFill>
                <a:latin typeface="Times New Roman" pitchFamily="18" charset="0"/>
                <a:cs typeface="Times New Roman" pitchFamily="18" charset="0"/>
              </a:rPr>
            </a:br>
            <a:r>
              <a:rPr lang="ru-RU" sz="2000" dirty="0" smtClean="0">
                <a:solidFill>
                  <a:srgbClr val="FFFF00"/>
                </a:solidFill>
                <a:latin typeface="Times New Roman" pitchFamily="18" charset="0"/>
                <a:cs typeface="Times New Roman" pitchFamily="18" charset="0"/>
              </a:rPr>
              <a:t>Автор научных трудов по стратегии и тактики ведения боя.</a:t>
            </a:r>
            <a:endParaRPr lang="ru-RU" sz="2000" dirty="0">
              <a:solidFill>
                <a:srgbClr val="FFFF0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95</TotalTime>
  <Words>296</Words>
  <PresentationFormat>Экран (4:3)</PresentationFormat>
  <Paragraphs>11</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Бумажная</vt:lpstr>
      <vt:lpstr>День воинской славы России. К 290 летию со дня рождения А.В. Суворова (1730-1800)</vt:lpstr>
      <vt:lpstr>Суворов  Александр Васильевич русский генералиссимус 24.11.1730 (1729)-18.05.1800 гг.  70 (69) лет.  Генералиссимус российских сухопутных и морских сил генерал-фельдмаршал австрийских и сардинских войск князь  италийский граф  рымниковский граф  священной римской империи гранд  сардинского королевства и принц  королевской крови  </vt:lpstr>
      <vt:lpstr>Дворяне Суворовы  -Михаил Иванович Суворов , был 4-м воеводою правой руки  в Казанском походе 1554года и 3-м воеводою 10 большого полка в Шведском  походе 1549 года. - Опричниками Ивана Грозного числились Семен и дьяк Постник Суворовы 1543 год - Стольник Борис Суворов владел поместьями 1628 год, за многолетнюю службу и храбрость был пожалован от царей и великих князей  Петра I и Ивана VАлексеевичей грамотою 1686г. -Александр Суворов родился  в семье дворянина  (был назван в честь  Александра Невского), его отец был генералом русской армии, строго следившим за воспитанием и обучением сына, его любимым предметом  была военная история.     </vt:lpstr>
      <vt:lpstr>Александр Суворов  был маленького роста, слабый и тщедушный. Отец хотел определить его на гражданскую службу. Юноша мечтал только быть военным и упорно стремился развить в себе силу, выносливость, укреплял здоровье. Со временем отец изменил свое решение и 11-ти летнего мальчика записали в Семеновский полк рядовым, но приступил к исполнению своих обязанностей только в 1748 г., в чине капрала.   </vt:lpstr>
      <vt:lpstr>1754 год — в чине поручика был переведен в Ингерманландский пехотный полк. Во время Семилетней войны 1756–1763 годах принимал участие в сражениях при Кунерсдорфе, под Франкфуртом-на-Одере, брал Берлин, участвовал в осаде Кольберга. 1762 год, август — Александр Васильевич получив чин полковника назначается командиром Астраханского пехотного полка </vt:lpstr>
      <vt:lpstr>Во время русско-турецкой войны 1768–1774 годов отряд под началом Суворова нанес несколько поражений превосходящим силам турок. Там он успешно смог применить новое для тех времен построение – атаку колоннами, прикрытыми рассыпным строем егерей. Еще больше прославила его победа над 40 тысячным турецким корпусом при Козлудже, которую он одержал в самом конце войны 8 июня 1774 года. С началом русско-турецкой войны 1787–1791 годов полководец получает назначение на пост начальника обороны Херсон-Кинбурнского района. 1787 год, 1 октября — войска возглавляемые А. В. Сувороым уничтожили турецкий десант, высадившийся на Кинбурнской косе. 1788 год — Александр Суворов в составе Екатеринославской армии генерал-фельдмаршала Г. А. Потемкина, принимал участие в осаде Очакова, во время которой получил тяжелое ранение и надолго выбыл из строя. Подлечившись, полководец получил под свое командование отдельный корпус. 1789 год — Суворов разбил турецкие армии в сражениях у Фокшан и при Рымнике. 1790 год, 11 декабря — русская армия под началом А Суворова штурмом овладела укрепленной крепостью Измаил.</vt:lpstr>
      <vt:lpstr>Слайд 7</vt:lpstr>
      <vt:lpstr>По окончании военных действий Александр Васильевич Суворов командовал русской армией в Финляндии, руководил постройкой укреплений на границе со Швецией. 1794 год — он участвовал в военных действиях против польских конфедератов. Командовал успешным штурмом правобережного предместья польской столицы Праги, после чего сдалась и Варшава. Ключи от капитулировавшего города были вручены полководцу. За эту блестяще проведенную операцию Суворова произвели в чин генерал-фельдмаршала.</vt:lpstr>
      <vt:lpstr>В 1798 году Россия вступила во 2-ю антифранцузскую коалицию (Великобритания, Австрия Турция,Неаполитанское королевство). Была создана объединённая русско-австрийская армия для похода в северную Италию, захваченную войсками Французской Директории. Первоначально во главе армии планировалось поставить эрцгерцога Иосифа. Но, по настоянию англичан, австрийский император обратился с просьбой к Павлу I назначить командующим Суворова. Вызванный из ссылки полководец прибыл в Вену 14 (25) марта 1799года, где 20 (31) марта император Франц II присвоил Суворову звание генерал-фельдмаршала Священной Римской империи. 4 (15) апреля полководец прибывает к русским войскам в Верону, а на следующий день перешёл с войсками в Валеджо. Уже 8 (19) апреля началось выдвижение из Валеджо к реке Адде союзных русско-австрийских войск численностью около 80 тысяч человек под командованием Суворова. Перед походом он выступил с обращением к итальянскому народу. Первым столкновением суворовских войск с французами на захваченной ими итальянской территории явилось взятие 10 (21) апреля города-крепости Брешиа (в этом бою отличился генерал-майор князь Багратион). Взятие Брешии дало возможность начать блокаду вражеских крепостей Мантуя и Пескьера (на что было выделено 20 тысяч человек) и начать движение основной части войска к Милану, куда для его защиты отступали части французской армии, которые закрепились на противоположном берегу реки Адды. 15 (26) апреля был взят город Лекко, 16 (27) апреля началась основная часть сраженияна реке Адде: русские войска переправились через реку и нанесли поражение французской армии под руководством известного полководца — генерала Жана Виктора Моро. Французы потеряли около 3 тысяч убитыми и около 5 тысяч пленными. Заключительным этапом сражения на реке Адде стало сражение при Вердерио, результатом которого стала сдача французской дивизии генерала Серюрье. После освобождения Северной Италии Суворов предполагал развернуть наступление на Францию, нанося главный удар в направлении Гренобль, Лион,Париж. Но этот план был сорван союзниками, опасавшимися усиления влияния России в районе Средиземного моря и Италии.  31 августа (11 сентября) 1799 года двумя колоннами русские войска, наконец, выступили. Начался героический Швейцарский поход Суворова, ставший великой страницей русской истории. Первым крупным столкновением с французами стал штурм перевала Сен-Готард, открывавшего путь в Швейцарию. Оборонявшая его французская дивизия Лекурба насчитывала до половины всей русской армии. Взяв деревни Урзерн и Хоспенталь, русские войска начали штурм на рассвете 13 (24) сентября 1799 года. С третьего приступа перевал был взят. </vt:lpstr>
      <vt:lpstr>Слайд 10</vt:lpstr>
      <vt:lpstr>29 октября (9 ноября) 1799 года Суворов получает от Павла I два рескрипта, в которых сообщается о разрыве союза с Австрией и приказывается готовить русскую армию к возвращению в Россию. Во второй половине ноября русское войско начало возвращаться. В Богемии и Северной Австрии оно расположилось на отдых в замке Шкворец (сам Суворов остановился в Праге) в ожидании возможного возобновления войны с Французской республикой. Однако его не последовало, и 14 (25) января 1800 года русское войско окончательно двинулось в Россию. </vt:lpstr>
      <vt:lpstr>За этот беспримерный по трудностям и героизму поход Суворов 28 октября (8 ноября) 1799 года был удостоен высшего воинского звания — Генералиссимус российских сухопутных и морских сил, став четвёртым в России, удостоенного этого звания. В Кракове Суворов сдал командование Розенбергу и направился в Санкт-Петербург По пути он заболел и остановился в своём поместье в Кобрине. Императором к нему был направлен лейб-медик М. Вейкард, когда состояние Суворова улучшилось, он продолжил путь. В Петербурге ему готовилась торжественная встреча. Однако в это время Суворов неожиданно вновь попадает в опалу. Поводом к ней было то, что в Итальянском и Швейцарском походах Суворов держал при себе дежурного генерала, что полагалось иметь только монарху. Относительно подлинных причин опалы выдвигаются самые различные версии. Болезнь Суворова обострилась. Торжественная встреча была отменена. Приехав в Петербург, Суворов остановился у мужа своей племянницы Д.И. Хвостова. 6-(18 мая ) 1800 года во втором часу дня Александр Васильевич Суворов скончался в Санкт-Петербурге по адресу Крюков канал,дом 23.  </vt:lpstr>
      <vt:lpstr>А.В. Суворов создал   оригинальную  систему взглядов  на   способы ведения войны,  воспитания и обучения войск.  Стратегия Суворова  носила наступательный характер.  За всю свою  жизнь   не проиграл ни одного сражения! Автор научных трудов по стратегии и тактики ведения боя.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День воинской славы России. К 290 летию со дня рождения А.В. Суворова (1730-1800)</dc:title>
  <cp:lastModifiedBy>Администратор</cp:lastModifiedBy>
  <cp:revision>11</cp:revision>
  <dcterms:modified xsi:type="dcterms:W3CDTF">2020-12-10T09:23:42Z</dcterms:modified>
</cp:coreProperties>
</file>